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6"/>
  </p:notesMasterIdLst>
  <p:sldIdLst>
    <p:sldId id="256" r:id="rId2"/>
    <p:sldId id="257" r:id="rId3"/>
    <p:sldId id="260"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6" r:id="rId18"/>
    <p:sldId id="272" r:id="rId19"/>
    <p:sldId id="273" r:id="rId20"/>
    <p:sldId id="274" r:id="rId21"/>
    <p:sldId id="275" r:id="rId22"/>
    <p:sldId id="282" r:id="rId23"/>
    <p:sldId id="277" r:id="rId24"/>
    <p:sldId id="278" r:id="rId25"/>
    <p:sldId id="279" r:id="rId26"/>
    <p:sldId id="280" r:id="rId27"/>
    <p:sldId id="281" r:id="rId28"/>
    <p:sldId id="283" r:id="rId29"/>
    <p:sldId id="284" r:id="rId30"/>
    <p:sldId id="285" r:id="rId31"/>
    <p:sldId id="286" r:id="rId32"/>
    <p:sldId id="288" r:id="rId33"/>
    <p:sldId id="290" r:id="rId34"/>
    <p:sldId id="289" r:id="rId3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382" autoAdjust="0"/>
  </p:normalViewPr>
  <p:slideViewPr>
    <p:cSldViewPr snapToGrid="0">
      <p:cViewPr varScale="1">
        <p:scale>
          <a:sx n="101" d="100"/>
          <a:sy n="101" d="100"/>
        </p:scale>
        <p:origin x="954" y="108"/>
      </p:cViewPr>
      <p:guideLst/>
    </p:cSldViewPr>
  </p:slideViewPr>
  <p:outlineViewPr>
    <p:cViewPr>
      <p:scale>
        <a:sx n="33" d="100"/>
        <a:sy n="33" d="100"/>
      </p:scale>
      <p:origin x="0" y="-78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1F9211-41C4-4A09-A1E0-7360DAF77EEC}"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6533B734-B9D0-4968-AA41-B2C09BAD19CF}">
      <dgm:prSet/>
      <dgm:spPr/>
      <dgm:t>
        <a:bodyPr/>
        <a:lstStyle/>
        <a:p>
          <a:r>
            <a:rPr lang="es-CO"/>
            <a:t>Python</a:t>
          </a:r>
          <a:endParaRPr lang="en-US"/>
        </a:p>
      </dgm:t>
    </dgm:pt>
    <dgm:pt modelId="{41085BA7-BDFC-492D-9543-06021B101B06}" type="parTrans" cxnId="{AC4A6E0F-2106-4574-B6D0-54CDC9F486E6}">
      <dgm:prSet/>
      <dgm:spPr/>
      <dgm:t>
        <a:bodyPr/>
        <a:lstStyle/>
        <a:p>
          <a:endParaRPr lang="en-US"/>
        </a:p>
      </dgm:t>
    </dgm:pt>
    <dgm:pt modelId="{294BCA98-1660-4B13-A404-7D1B4A270156}" type="sibTrans" cxnId="{AC4A6E0F-2106-4574-B6D0-54CDC9F486E6}">
      <dgm:prSet/>
      <dgm:spPr/>
      <dgm:t>
        <a:bodyPr/>
        <a:lstStyle/>
        <a:p>
          <a:endParaRPr lang="en-US"/>
        </a:p>
      </dgm:t>
    </dgm:pt>
    <dgm:pt modelId="{EAA7BBDB-A848-42EA-8C56-F1CF3D2562FA}">
      <dgm:prSet/>
      <dgm:spPr/>
      <dgm:t>
        <a:bodyPr/>
        <a:lstStyle/>
        <a:p>
          <a:r>
            <a:rPr lang="es-CO"/>
            <a:t>SymPy</a:t>
          </a:r>
          <a:endParaRPr lang="en-US"/>
        </a:p>
      </dgm:t>
    </dgm:pt>
    <dgm:pt modelId="{2A9BE575-F8E8-48CA-B3B5-E6343A9CE44B}" type="parTrans" cxnId="{188AD958-2032-42B7-9ABA-01AFC5A81A6B}">
      <dgm:prSet/>
      <dgm:spPr/>
      <dgm:t>
        <a:bodyPr/>
        <a:lstStyle/>
        <a:p>
          <a:endParaRPr lang="en-US"/>
        </a:p>
      </dgm:t>
    </dgm:pt>
    <dgm:pt modelId="{8CD1315D-5C56-453B-A233-608F8E1F738F}" type="sibTrans" cxnId="{188AD958-2032-42B7-9ABA-01AFC5A81A6B}">
      <dgm:prSet/>
      <dgm:spPr/>
      <dgm:t>
        <a:bodyPr/>
        <a:lstStyle/>
        <a:p>
          <a:endParaRPr lang="en-US"/>
        </a:p>
      </dgm:t>
    </dgm:pt>
    <dgm:pt modelId="{823FA229-FC02-41DB-9CC8-373A78EC3770}">
      <dgm:prSet/>
      <dgm:spPr/>
      <dgm:t>
        <a:bodyPr/>
        <a:lstStyle/>
        <a:p>
          <a:r>
            <a:rPr lang="es-CO"/>
            <a:t>NumPy</a:t>
          </a:r>
          <a:endParaRPr lang="en-US"/>
        </a:p>
      </dgm:t>
    </dgm:pt>
    <dgm:pt modelId="{00B660BD-FB07-4809-848F-44936CDDB02B}" type="parTrans" cxnId="{49A4FB96-B048-4AB3-983C-50054A26581A}">
      <dgm:prSet/>
      <dgm:spPr/>
      <dgm:t>
        <a:bodyPr/>
        <a:lstStyle/>
        <a:p>
          <a:endParaRPr lang="en-US"/>
        </a:p>
      </dgm:t>
    </dgm:pt>
    <dgm:pt modelId="{7B040957-E4A6-4286-8572-A084865E6007}" type="sibTrans" cxnId="{49A4FB96-B048-4AB3-983C-50054A26581A}">
      <dgm:prSet/>
      <dgm:spPr/>
      <dgm:t>
        <a:bodyPr/>
        <a:lstStyle/>
        <a:p>
          <a:endParaRPr lang="en-US"/>
        </a:p>
      </dgm:t>
    </dgm:pt>
    <dgm:pt modelId="{729D0F09-8E7E-46FE-9050-AD4929733F8A}">
      <dgm:prSet/>
      <dgm:spPr/>
      <dgm:t>
        <a:bodyPr/>
        <a:lstStyle/>
        <a:p>
          <a:r>
            <a:rPr lang="es-CO"/>
            <a:t>Matplotlib</a:t>
          </a:r>
          <a:endParaRPr lang="en-US"/>
        </a:p>
      </dgm:t>
    </dgm:pt>
    <dgm:pt modelId="{8DF88385-B6B5-413E-83F6-19C996253F7F}" type="parTrans" cxnId="{10CC72FE-A9DA-42A4-9CF1-E15437691C26}">
      <dgm:prSet/>
      <dgm:spPr/>
      <dgm:t>
        <a:bodyPr/>
        <a:lstStyle/>
        <a:p>
          <a:endParaRPr lang="en-US"/>
        </a:p>
      </dgm:t>
    </dgm:pt>
    <dgm:pt modelId="{BE2F215D-74D2-4C8F-9985-9B82BE293573}" type="sibTrans" cxnId="{10CC72FE-A9DA-42A4-9CF1-E15437691C26}">
      <dgm:prSet/>
      <dgm:spPr/>
      <dgm:t>
        <a:bodyPr/>
        <a:lstStyle/>
        <a:p>
          <a:endParaRPr lang="en-US"/>
        </a:p>
      </dgm:t>
    </dgm:pt>
    <dgm:pt modelId="{81EF9A6A-A0C8-4D5F-9704-AB614AF6A4FE}" type="pres">
      <dgm:prSet presAssocID="{E71F9211-41C4-4A09-A1E0-7360DAF77EEC}" presName="hierChild1" presStyleCnt="0">
        <dgm:presLayoutVars>
          <dgm:chPref val="1"/>
          <dgm:dir/>
          <dgm:animOne val="branch"/>
          <dgm:animLvl val="lvl"/>
          <dgm:resizeHandles/>
        </dgm:presLayoutVars>
      </dgm:prSet>
      <dgm:spPr/>
    </dgm:pt>
    <dgm:pt modelId="{13F20A88-7839-4FBC-9C04-D0B3E5EDAE41}" type="pres">
      <dgm:prSet presAssocID="{6533B734-B9D0-4968-AA41-B2C09BAD19CF}" presName="hierRoot1" presStyleCnt="0"/>
      <dgm:spPr/>
    </dgm:pt>
    <dgm:pt modelId="{0E47DA5E-7F5E-48D7-9199-20E3E595E914}" type="pres">
      <dgm:prSet presAssocID="{6533B734-B9D0-4968-AA41-B2C09BAD19CF}" presName="composite" presStyleCnt="0"/>
      <dgm:spPr/>
    </dgm:pt>
    <dgm:pt modelId="{7B11C027-4A00-4FCA-A2F2-F203884A9DAA}" type="pres">
      <dgm:prSet presAssocID="{6533B734-B9D0-4968-AA41-B2C09BAD19CF}" presName="background" presStyleLbl="node0" presStyleIdx="0" presStyleCnt="4"/>
      <dgm:spPr/>
    </dgm:pt>
    <dgm:pt modelId="{BBB39EED-9D06-453D-A7D2-5C03C26A654D}" type="pres">
      <dgm:prSet presAssocID="{6533B734-B9D0-4968-AA41-B2C09BAD19CF}" presName="text" presStyleLbl="fgAcc0" presStyleIdx="0" presStyleCnt="4">
        <dgm:presLayoutVars>
          <dgm:chPref val="3"/>
        </dgm:presLayoutVars>
      </dgm:prSet>
      <dgm:spPr/>
    </dgm:pt>
    <dgm:pt modelId="{C7C09D9C-F9CE-4637-A86A-2D7E3CEEC854}" type="pres">
      <dgm:prSet presAssocID="{6533B734-B9D0-4968-AA41-B2C09BAD19CF}" presName="hierChild2" presStyleCnt="0"/>
      <dgm:spPr/>
    </dgm:pt>
    <dgm:pt modelId="{BB2AEA6B-A73C-4A5A-9BD9-E7DB2BF3D25F}" type="pres">
      <dgm:prSet presAssocID="{EAA7BBDB-A848-42EA-8C56-F1CF3D2562FA}" presName="hierRoot1" presStyleCnt="0"/>
      <dgm:spPr/>
    </dgm:pt>
    <dgm:pt modelId="{BBD4E845-845C-4622-8F7A-F9FD3A7A9927}" type="pres">
      <dgm:prSet presAssocID="{EAA7BBDB-A848-42EA-8C56-F1CF3D2562FA}" presName="composite" presStyleCnt="0"/>
      <dgm:spPr/>
    </dgm:pt>
    <dgm:pt modelId="{2AFA685F-AC7A-4580-A46B-C4524FBE8105}" type="pres">
      <dgm:prSet presAssocID="{EAA7BBDB-A848-42EA-8C56-F1CF3D2562FA}" presName="background" presStyleLbl="node0" presStyleIdx="1" presStyleCnt="4"/>
      <dgm:spPr/>
    </dgm:pt>
    <dgm:pt modelId="{DBA093C1-D7F4-4CE3-A086-5F96FD02E291}" type="pres">
      <dgm:prSet presAssocID="{EAA7BBDB-A848-42EA-8C56-F1CF3D2562FA}" presName="text" presStyleLbl="fgAcc0" presStyleIdx="1" presStyleCnt="4">
        <dgm:presLayoutVars>
          <dgm:chPref val="3"/>
        </dgm:presLayoutVars>
      </dgm:prSet>
      <dgm:spPr/>
    </dgm:pt>
    <dgm:pt modelId="{1408A435-1FD9-47A9-93EE-6DD97438B558}" type="pres">
      <dgm:prSet presAssocID="{EAA7BBDB-A848-42EA-8C56-F1CF3D2562FA}" presName="hierChild2" presStyleCnt="0"/>
      <dgm:spPr/>
    </dgm:pt>
    <dgm:pt modelId="{C66E6184-93E4-4540-82FD-91CE74B3221A}" type="pres">
      <dgm:prSet presAssocID="{823FA229-FC02-41DB-9CC8-373A78EC3770}" presName="hierRoot1" presStyleCnt="0"/>
      <dgm:spPr/>
    </dgm:pt>
    <dgm:pt modelId="{D5EB16D3-AE52-48B3-925A-0E0B974DDF1D}" type="pres">
      <dgm:prSet presAssocID="{823FA229-FC02-41DB-9CC8-373A78EC3770}" presName="composite" presStyleCnt="0"/>
      <dgm:spPr/>
    </dgm:pt>
    <dgm:pt modelId="{00B5A5FF-6AC2-4C38-85AD-6149A67E0941}" type="pres">
      <dgm:prSet presAssocID="{823FA229-FC02-41DB-9CC8-373A78EC3770}" presName="background" presStyleLbl="node0" presStyleIdx="2" presStyleCnt="4"/>
      <dgm:spPr/>
    </dgm:pt>
    <dgm:pt modelId="{DC6209E6-2BE3-4167-BC66-2B588CBCFA5E}" type="pres">
      <dgm:prSet presAssocID="{823FA229-FC02-41DB-9CC8-373A78EC3770}" presName="text" presStyleLbl="fgAcc0" presStyleIdx="2" presStyleCnt="4">
        <dgm:presLayoutVars>
          <dgm:chPref val="3"/>
        </dgm:presLayoutVars>
      </dgm:prSet>
      <dgm:spPr/>
    </dgm:pt>
    <dgm:pt modelId="{F16D1938-5A52-47B4-99B7-42A6E04F3814}" type="pres">
      <dgm:prSet presAssocID="{823FA229-FC02-41DB-9CC8-373A78EC3770}" presName="hierChild2" presStyleCnt="0"/>
      <dgm:spPr/>
    </dgm:pt>
    <dgm:pt modelId="{9F64441A-9A0D-4E74-A994-342C76A5FD5F}" type="pres">
      <dgm:prSet presAssocID="{729D0F09-8E7E-46FE-9050-AD4929733F8A}" presName="hierRoot1" presStyleCnt="0"/>
      <dgm:spPr/>
    </dgm:pt>
    <dgm:pt modelId="{54FF5F01-5275-412E-9638-C7A0FD3DD736}" type="pres">
      <dgm:prSet presAssocID="{729D0F09-8E7E-46FE-9050-AD4929733F8A}" presName="composite" presStyleCnt="0"/>
      <dgm:spPr/>
    </dgm:pt>
    <dgm:pt modelId="{818E6DD8-28AC-4D30-A0DA-F2DD04DF4C9E}" type="pres">
      <dgm:prSet presAssocID="{729D0F09-8E7E-46FE-9050-AD4929733F8A}" presName="background" presStyleLbl="node0" presStyleIdx="3" presStyleCnt="4"/>
      <dgm:spPr/>
    </dgm:pt>
    <dgm:pt modelId="{11D55A95-4817-4D54-B971-148381D3642F}" type="pres">
      <dgm:prSet presAssocID="{729D0F09-8E7E-46FE-9050-AD4929733F8A}" presName="text" presStyleLbl="fgAcc0" presStyleIdx="3" presStyleCnt="4">
        <dgm:presLayoutVars>
          <dgm:chPref val="3"/>
        </dgm:presLayoutVars>
      </dgm:prSet>
      <dgm:spPr/>
    </dgm:pt>
    <dgm:pt modelId="{C405CBC3-D6F7-48E3-9260-98BA4D666946}" type="pres">
      <dgm:prSet presAssocID="{729D0F09-8E7E-46FE-9050-AD4929733F8A}" presName="hierChild2" presStyleCnt="0"/>
      <dgm:spPr/>
    </dgm:pt>
  </dgm:ptLst>
  <dgm:cxnLst>
    <dgm:cxn modelId="{AC4A6E0F-2106-4574-B6D0-54CDC9F486E6}" srcId="{E71F9211-41C4-4A09-A1E0-7360DAF77EEC}" destId="{6533B734-B9D0-4968-AA41-B2C09BAD19CF}" srcOrd="0" destOrd="0" parTransId="{41085BA7-BDFC-492D-9543-06021B101B06}" sibTransId="{294BCA98-1660-4B13-A404-7D1B4A270156}"/>
    <dgm:cxn modelId="{F875EA15-FD6D-4A3C-AC9F-E68FE3D0BADE}" type="presOf" srcId="{729D0F09-8E7E-46FE-9050-AD4929733F8A}" destId="{11D55A95-4817-4D54-B971-148381D3642F}" srcOrd="0" destOrd="0" presId="urn:microsoft.com/office/officeart/2005/8/layout/hierarchy1"/>
    <dgm:cxn modelId="{DA1D3868-D61B-40EF-BEEC-9971DF3E40AB}" type="presOf" srcId="{EAA7BBDB-A848-42EA-8C56-F1CF3D2562FA}" destId="{DBA093C1-D7F4-4CE3-A086-5F96FD02E291}" srcOrd="0" destOrd="0" presId="urn:microsoft.com/office/officeart/2005/8/layout/hierarchy1"/>
    <dgm:cxn modelId="{188AD958-2032-42B7-9ABA-01AFC5A81A6B}" srcId="{E71F9211-41C4-4A09-A1E0-7360DAF77EEC}" destId="{EAA7BBDB-A848-42EA-8C56-F1CF3D2562FA}" srcOrd="1" destOrd="0" parTransId="{2A9BE575-F8E8-48CA-B3B5-E6343A9CE44B}" sibTransId="{8CD1315D-5C56-453B-A233-608F8E1F738F}"/>
    <dgm:cxn modelId="{FCED0C7A-9007-4B7B-B827-6C640057C975}" type="presOf" srcId="{823FA229-FC02-41DB-9CC8-373A78EC3770}" destId="{DC6209E6-2BE3-4167-BC66-2B588CBCFA5E}" srcOrd="0" destOrd="0" presId="urn:microsoft.com/office/officeart/2005/8/layout/hierarchy1"/>
    <dgm:cxn modelId="{FC1F858D-8705-4134-ADA0-9D277481D174}" type="presOf" srcId="{E71F9211-41C4-4A09-A1E0-7360DAF77EEC}" destId="{81EF9A6A-A0C8-4D5F-9704-AB614AF6A4FE}" srcOrd="0" destOrd="0" presId="urn:microsoft.com/office/officeart/2005/8/layout/hierarchy1"/>
    <dgm:cxn modelId="{49A4FB96-B048-4AB3-983C-50054A26581A}" srcId="{E71F9211-41C4-4A09-A1E0-7360DAF77EEC}" destId="{823FA229-FC02-41DB-9CC8-373A78EC3770}" srcOrd="2" destOrd="0" parTransId="{00B660BD-FB07-4809-848F-44936CDDB02B}" sibTransId="{7B040957-E4A6-4286-8572-A084865E6007}"/>
    <dgm:cxn modelId="{95E761FB-8E25-4546-8A48-B791E1D9081A}" type="presOf" srcId="{6533B734-B9D0-4968-AA41-B2C09BAD19CF}" destId="{BBB39EED-9D06-453D-A7D2-5C03C26A654D}" srcOrd="0" destOrd="0" presId="urn:microsoft.com/office/officeart/2005/8/layout/hierarchy1"/>
    <dgm:cxn modelId="{10CC72FE-A9DA-42A4-9CF1-E15437691C26}" srcId="{E71F9211-41C4-4A09-A1E0-7360DAF77EEC}" destId="{729D0F09-8E7E-46FE-9050-AD4929733F8A}" srcOrd="3" destOrd="0" parTransId="{8DF88385-B6B5-413E-83F6-19C996253F7F}" sibTransId="{BE2F215D-74D2-4C8F-9985-9B82BE293573}"/>
    <dgm:cxn modelId="{A989DBBA-B534-4B98-8888-688642F53803}" type="presParOf" srcId="{81EF9A6A-A0C8-4D5F-9704-AB614AF6A4FE}" destId="{13F20A88-7839-4FBC-9C04-D0B3E5EDAE41}" srcOrd="0" destOrd="0" presId="urn:microsoft.com/office/officeart/2005/8/layout/hierarchy1"/>
    <dgm:cxn modelId="{54DC115E-D87E-4DD5-B5D2-A4F4A7E9E87C}" type="presParOf" srcId="{13F20A88-7839-4FBC-9C04-D0B3E5EDAE41}" destId="{0E47DA5E-7F5E-48D7-9199-20E3E595E914}" srcOrd="0" destOrd="0" presId="urn:microsoft.com/office/officeart/2005/8/layout/hierarchy1"/>
    <dgm:cxn modelId="{15E875E3-165B-4916-84D9-EAABD11083D3}" type="presParOf" srcId="{0E47DA5E-7F5E-48D7-9199-20E3E595E914}" destId="{7B11C027-4A00-4FCA-A2F2-F203884A9DAA}" srcOrd="0" destOrd="0" presId="urn:microsoft.com/office/officeart/2005/8/layout/hierarchy1"/>
    <dgm:cxn modelId="{86F7D94E-9CC0-4791-8054-BEE43A1051F2}" type="presParOf" srcId="{0E47DA5E-7F5E-48D7-9199-20E3E595E914}" destId="{BBB39EED-9D06-453D-A7D2-5C03C26A654D}" srcOrd="1" destOrd="0" presId="urn:microsoft.com/office/officeart/2005/8/layout/hierarchy1"/>
    <dgm:cxn modelId="{52058062-3A0C-4C3F-B5B6-44BBCB749B52}" type="presParOf" srcId="{13F20A88-7839-4FBC-9C04-D0B3E5EDAE41}" destId="{C7C09D9C-F9CE-4637-A86A-2D7E3CEEC854}" srcOrd="1" destOrd="0" presId="urn:microsoft.com/office/officeart/2005/8/layout/hierarchy1"/>
    <dgm:cxn modelId="{9E439893-8918-46F8-9C3B-BC6AE49CB8F4}" type="presParOf" srcId="{81EF9A6A-A0C8-4D5F-9704-AB614AF6A4FE}" destId="{BB2AEA6B-A73C-4A5A-9BD9-E7DB2BF3D25F}" srcOrd="1" destOrd="0" presId="urn:microsoft.com/office/officeart/2005/8/layout/hierarchy1"/>
    <dgm:cxn modelId="{627D63B2-DD0A-482F-870E-EA4A62B23247}" type="presParOf" srcId="{BB2AEA6B-A73C-4A5A-9BD9-E7DB2BF3D25F}" destId="{BBD4E845-845C-4622-8F7A-F9FD3A7A9927}" srcOrd="0" destOrd="0" presId="urn:microsoft.com/office/officeart/2005/8/layout/hierarchy1"/>
    <dgm:cxn modelId="{458BCB0D-46E1-49C7-B8F1-51DC22CEF724}" type="presParOf" srcId="{BBD4E845-845C-4622-8F7A-F9FD3A7A9927}" destId="{2AFA685F-AC7A-4580-A46B-C4524FBE8105}" srcOrd="0" destOrd="0" presId="urn:microsoft.com/office/officeart/2005/8/layout/hierarchy1"/>
    <dgm:cxn modelId="{A280F23F-B451-4F30-859C-5FD9C80531F2}" type="presParOf" srcId="{BBD4E845-845C-4622-8F7A-F9FD3A7A9927}" destId="{DBA093C1-D7F4-4CE3-A086-5F96FD02E291}" srcOrd="1" destOrd="0" presId="urn:microsoft.com/office/officeart/2005/8/layout/hierarchy1"/>
    <dgm:cxn modelId="{DD1526DA-2A07-4104-B7C6-BEB2DB2DD88F}" type="presParOf" srcId="{BB2AEA6B-A73C-4A5A-9BD9-E7DB2BF3D25F}" destId="{1408A435-1FD9-47A9-93EE-6DD97438B558}" srcOrd="1" destOrd="0" presId="urn:microsoft.com/office/officeart/2005/8/layout/hierarchy1"/>
    <dgm:cxn modelId="{5F6926EF-C2F7-44EB-8872-19FE42433C71}" type="presParOf" srcId="{81EF9A6A-A0C8-4D5F-9704-AB614AF6A4FE}" destId="{C66E6184-93E4-4540-82FD-91CE74B3221A}" srcOrd="2" destOrd="0" presId="urn:microsoft.com/office/officeart/2005/8/layout/hierarchy1"/>
    <dgm:cxn modelId="{2EC2BA70-5A68-4F7B-ADF0-231BD66EB438}" type="presParOf" srcId="{C66E6184-93E4-4540-82FD-91CE74B3221A}" destId="{D5EB16D3-AE52-48B3-925A-0E0B974DDF1D}" srcOrd="0" destOrd="0" presId="urn:microsoft.com/office/officeart/2005/8/layout/hierarchy1"/>
    <dgm:cxn modelId="{F55C4BBD-4606-4AE5-BF71-5AA866BD7D6A}" type="presParOf" srcId="{D5EB16D3-AE52-48B3-925A-0E0B974DDF1D}" destId="{00B5A5FF-6AC2-4C38-85AD-6149A67E0941}" srcOrd="0" destOrd="0" presId="urn:microsoft.com/office/officeart/2005/8/layout/hierarchy1"/>
    <dgm:cxn modelId="{6A945780-8EAF-4E60-9770-50C530DFB679}" type="presParOf" srcId="{D5EB16D3-AE52-48B3-925A-0E0B974DDF1D}" destId="{DC6209E6-2BE3-4167-BC66-2B588CBCFA5E}" srcOrd="1" destOrd="0" presId="urn:microsoft.com/office/officeart/2005/8/layout/hierarchy1"/>
    <dgm:cxn modelId="{262F3416-B77B-41B3-B24A-7F7F5FE0FB2B}" type="presParOf" srcId="{C66E6184-93E4-4540-82FD-91CE74B3221A}" destId="{F16D1938-5A52-47B4-99B7-42A6E04F3814}" srcOrd="1" destOrd="0" presId="urn:microsoft.com/office/officeart/2005/8/layout/hierarchy1"/>
    <dgm:cxn modelId="{E7C89699-973D-41BE-BEA9-2484E6B28E38}" type="presParOf" srcId="{81EF9A6A-A0C8-4D5F-9704-AB614AF6A4FE}" destId="{9F64441A-9A0D-4E74-A994-342C76A5FD5F}" srcOrd="3" destOrd="0" presId="urn:microsoft.com/office/officeart/2005/8/layout/hierarchy1"/>
    <dgm:cxn modelId="{33FAA03C-0ED3-4C47-B4F4-20323ED57987}" type="presParOf" srcId="{9F64441A-9A0D-4E74-A994-342C76A5FD5F}" destId="{54FF5F01-5275-412E-9638-C7A0FD3DD736}" srcOrd="0" destOrd="0" presId="urn:microsoft.com/office/officeart/2005/8/layout/hierarchy1"/>
    <dgm:cxn modelId="{CDAF1E50-705C-4FB8-A9F0-BC3A4C257866}" type="presParOf" srcId="{54FF5F01-5275-412E-9638-C7A0FD3DD736}" destId="{818E6DD8-28AC-4D30-A0DA-F2DD04DF4C9E}" srcOrd="0" destOrd="0" presId="urn:microsoft.com/office/officeart/2005/8/layout/hierarchy1"/>
    <dgm:cxn modelId="{7566C7BE-3FFA-4CE7-9E14-02CCBBCAA737}" type="presParOf" srcId="{54FF5F01-5275-412E-9638-C7A0FD3DD736}" destId="{11D55A95-4817-4D54-B971-148381D3642F}" srcOrd="1" destOrd="0" presId="urn:microsoft.com/office/officeart/2005/8/layout/hierarchy1"/>
    <dgm:cxn modelId="{452F2266-E703-47C6-A317-3D18A62A128D}" type="presParOf" srcId="{9F64441A-9A0D-4E74-A994-342C76A5FD5F}" destId="{C405CBC3-D6F7-48E3-9260-98BA4D66694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335AA9-ACD3-4CFE-B5C1-64D770CDE76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82BFB0F-5736-49BA-A469-F87B5AAD1450}">
      <dgm:prSet/>
      <dgm:spPr/>
      <dgm:t>
        <a:bodyPr/>
        <a:lstStyle/>
        <a:p>
          <a:r>
            <a:rPr lang="es-CO" dirty="0"/>
            <a:t>3 x Bancada = 3 ecuaciones </a:t>
          </a:r>
          <a:endParaRPr lang="en-US" dirty="0"/>
        </a:p>
      </dgm:t>
    </dgm:pt>
    <dgm:pt modelId="{2C2C59A1-BB34-4753-8BAE-E331B5BAED46}" type="parTrans" cxnId="{D6D935FB-6356-4117-9518-0CAE3A6D087A}">
      <dgm:prSet/>
      <dgm:spPr/>
      <dgm:t>
        <a:bodyPr/>
        <a:lstStyle/>
        <a:p>
          <a:endParaRPr lang="en-US"/>
        </a:p>
      </dgm:t>
    </dgm:pt>
    <dgm:pt modelId="{1BB8E1CC-E157-4954-A1E5-A67526A72651}" type="sibTrans" cxnId="{D6D935FB-6356-4117-9518-0CAE3A6D087A}">
      <dgm:prSet/>
      <dgm:spPr/>
      <dgm:t>
        <a:bodyPr/>
        <a:lstStyle/>
        <a:p>
          <a:endParaRPr lang="en-US"/>
        </a:p>
      </dgm:t>
    </dgm:pt>
    <dgm:pt modelId="{9C234537-FE8A-40C7-9C25-6F779FFB02C3}">
      <dgm:prSet/>
      <dgm:spPr/>
      <dgm:t>
        <a:bodyPr/>
        <a:lstStyle/>
        <a:p>
          <a:r>
            <a:rPr lang="es-CO" dirty="0"/>
            <a:t>2 x 12 Juntas Rotacionales = 24 ecuaciones</a:t>
          </a:r>
          <a:endParaRPr lang="en-US" dirty="0"/>
        </a:p>
      </dgm:t>
    </dgm:pt>
    <dgm:pt modelId="{C2131339-FD16-4A9C-84B5-833B4A1A65C3}" type="parTrans" cxnId="{84A783A0-358B-4FE0-9D41-1557AE025ACD}">
      <dgm:prSet/>
      <dgm:spPr/>
      <dgm:t>
        <a:bodyPr/>
        <a:lstStyle/>
        <a:p>
          <a:endParaRPr lang="en-US"/>
        </a:p>
      </dgm:t>
    </dgm:pt>
    <dgm:pt modelId="{F4CBC371-B977-4267-8217-6898CE3F68EB}" type="sibTrans" cxnId="{84A783A0-358B-4FE0-9D41-1557AE025ACD}">
      <dgm:prSet/>
      <dgm:spPr/>
      <dgm:t>
        <a:bodyPr/>
        <a:lstStyle/>
        <a:p>
          <a:endParaRPr lang="en-US"/>
        </a:p>
      </dgm:t>
    </dgm:pt>
    <dgm:pt modelId="{87D6A999-7F4C-4259-8B47-29041348CAA6}">
      <dgm:prSet/>
      <dgm:spPr/>
      <dgm:t>
        <a:bodyPr/>
        <a:lstStyle/>
        <a:p>
          <a:r>
            <a:rPr lang="es-CO" dirty="0"/>
            <a:t>2 x 1 Junta prismática = 2 ecuaciones </a:t>
          </a:r>
          <a:endParaRPr lang="en-US" dirty="0"/>
        </a:p>
      </dgm:t>
    </dgm:pt>
    <dgm:pt modelId="{44F355B2-7D7D-4BBA-AD0B-EB7E34AD9BEB}" type="parTrans" cxnId="{3B8A76F5-8F78-485E-8D8A-527C6EB3138F}">
      <dgm:prSet/>
      <dgm:spPr/>
      <dgm:t>
        <a:bodyPr/>
        <a:lstStyle/>
        <a:p>
          <a:endParaRPr lang="en-US"/>
        </a:p>
      </dgm:t>
    </dgm:pt>
    <dgm:pt modelId="{194EC293-8EFE-41AC-B0DB-ADAE79B122E7}" type="sibTrans" cxnId="{3B8A76F5-8F78-485E-8D8A-527C6EB3138F}">
      <dgm:prSet/>
      <dgm:spPr/>
      <dgm:t>
        <a:bodyPr/>
        <a:lstStyle/>
        <a:p>
          <a:endParaRPr lang="en-US"/>
        </a:p>
      </dgm:t>
    </dgm:pt>
    <dgm:pt modelId="{3ECB4741-616F-49EA-8DEA-A231A39D6516}">
      <dgm:prSet/>
      <dgm:spPr/>
      <dgm:t>
        <a:bodyPr/>
        <a:lstStyle/>
        <a:p>
          <a:r>
            <a:rPr lang="es-CO" dirty="0"/>
            <a:t>1 Ecuación de Gobierno </a:t>
          </a:r>
          <a:endParaRPr lang="en-US" dirty="0"/>
        </a:p>
      </dgm:t>
    </dgm:pt>
    <dgm:pt modelId="{D110AD55-6F36-469F-B710-3276D3AC39BC}" type="parTrans" cxnId="{D5B9CA11-D255-44C7-9E41-DB43A4664F05}">
      <dgm:prSet/>
      <dgm:spPr/>
      <dgm:t>
        <a:bodyPr/>
        <a:lstStyle/>
        <a:p>
          <a:endParaRPr lang="en-US"/>
        </a:p>
      </dgm:t>
    </dgm:pt>
    <dgm:pt modelId="{B02B9FD4-B056-474F-84F5-EF332A68EE2C}" type="sibTrans" cxnId="{D5B9CA11-D255-44C7-9E41-DB43A4664F05}">
      <dgm:prSet/>
      <dgm:spPr/>
      <dgm:t>
        <a:bodyPr/>
        <a:lstStyle/>
        <a:p>
          <a:endParaRPr lang="en-US"/>
        </a:p>
      </dgm:t>
    </dgm:pt>
    <dgm:pt modelId="{8A60F115-14B6-47B3-8464-0F5684CAEC60}">
      <dgm:prSet/>
      <dgm:spPr/>
      <dgm:t>
        <a:bodyPr/>
        <a:lstStyle/>
        <a:p>
          <a:r>
            <a:rPr lang="es-CO" dirty="0"/>
            <a:t>Total: 30 ecuaciones</a:t>
          </a:r>
          <a:endParaRPr lang="en-US" dirty="0"/>
        </a:p>
      </dgm:t>
    </dgm:pt>
    <dgm:pt modelId="{5A44F599-00C4-4C7C-AF46-9A65F042F20F}" type="parTrans" cxnId="{EDB198FF-209F-4484-897B-4BB1BC323CF6}">
      <dgm:prSet/>
      <dgm:spPr/>
      <dgm:t>
        <a:bodyPr/>
        <a:lstStyle/>
        <a:p>
          <a:endParaRPr lang="en-US"/>
        </a:p>
      </dgm:t>
    </dgm:pt>
    <dgm:pt modelId="{AFB8B4F1-3008-4AA8-928E-13D3AABAC1AB}" type="sibTrans" cxnId="{EDB198FF-209F-4484-897B-4BB1BC323CF6}">
      <dgm:prSet/>
      <dgm:spPr/>
      <dgm:t>
        <a:bodyPr/>
        <a:lstStyle/>
        <a:p>
          <a:endParaRPr lang="en-US"/>
        </a:p>
      </dgm:t>
    </dgm:pt>
    <dgm:pt modelId="{1DDC640F-F201-4E7B-AB00-5B4BE5545D8C}">
      <dgm:prSet/>
      <dgm:spPr/>
      <dgm:t>
        <a:bodyPr/>
        <a:lstStyle/>
        <a:p>
          <a:r>
            <a:rPr lang="es-CO" dirty="0"/>
            <a:t>3 x 10 Eslabones = 30 incógnitas</a:t>
          </a:r>
          <a:endParaRPr lang="en-US" dirty="0"/>
        </a:p>
      </dgm:t>
    </dgm:pt>
    <dgm:pt modelId="{5594D57D-1F17-401B-8E86-51E9148BB4A0}" type="parTrans" cxnId="{83B4DB19-65C8-4851-9FEF-657D129E222B}">
      <dgm:prSet/>
      <dgm:spPr/>
      <dgm:t>
        <a:bodyPr/>
        <a:lstStyle/>
        <a:p>
          <a:endParaRPr lang="en-US"/>
        </a:p>
      </dgm:t>
    </dgm:pt>
    <dgm:pt modelId="{FEDA4787-B229-4139-83B3-8410F345AC1A}" type="sibTrans" cxnId="{83B4DB19-65C8-4851-9FEF-657D129E222B}">
      <dgm:prSet/>
      <dgm:spPr/>
      <dgm:t>
        <a:bodyPr/>
        <a:lstStyle/>
        <a:p>
          <a:endParaRPr lang="en-US"/>
        </a:p>
      </dgm:t>
    </dgm:pt>
    <dgm:pt modelId="{0983753C-245D-4E4F-A917-B57FEEE7DDD0}" type="pres">
      <dgm:prSet presAssocID="{F5335AA9-ACD3-4CFE-B5C1-64D770CDE769}" presName="vert0" presStyleCnt="0">
        <dgm:presLayoutVars>
          <dgm:dir/>
          <dgm:animOne val="branch"/>
          <dgm:animLvl val="lvl"/>
        </dgm:presLayoutVars>
      </dgm:prSet>
      <dgm:spPr/>
    </dgm:pt>
    <dgm:pt modelId="{2D4ED169-A0E3-4CF2-AEC6-EA5F8CAAB05E}" type="pres">
      <dgm:prSet presAssocID="{B82BFB0F-5736-49BA-A469-F87B5AAD1450}" presName="thickLine" presStyleLbl="alignNode1" presStyleIdx="0" presStyleCnt="6"/>
      <dgm:spPr/>
    </dgm:pt>
    <dgm:pt modelId="{FD503B4B-0CEC-41B0-9948-E4892EF6E851}" type="pres">
      <dgm:prSet presAssocID="{B82BFB0F-5736-49BA-A469-F87B5AAD1450}" presName="horz1" presStyleCnt="0"/>
      <dgm:spPr/>
    </dgm:pt>
    <dgm:pt modelId="{DD6307C9-8238-4EC5-8DF5-3D84FFA76498}" type="pres">
      <dgm:prSet presAssocID="{B82BFB0F-5736-49BA-A469-F87B5AAD1450}" presName="tx1" presStyleLbl="revTx" presStyleIdx="0" presStyleCnt="6"/>
      <dgm:spPr/>
    </dgm:pt>
    <dgm:pt modelId="{A4B22039-E5FF-4F5E-8871-5AF433A8F96E}" type="pres">
      <dgm:prSet presAssocID="{B82BFB0F-5736-49BA-A469-F87B5AAD1450}" presName="vert1" presStyleCnt="0"/>
      <dgm:spPr/>
    </dgm:pt>
    <dgm:pt modelId="{E96D4F56-75D0-4931-8841-AA4B138D1B5C}" type="pres">
      <dgm:prSet presAssocID="{9C234537-FE8A-40C7-9C25-6F779FFB02C3}" presName="thickLine" presStyleLbl="alignNode1" presStyleIdx="1" presStyleCnt="6"/>
      <dgm:spPr/>
    </dgm:pt>
    <dgm:pt modelId="{0C64841B-20B5-449A-8E9F-A91536462DD0}" type="pres">
      <dgm:prSet presAssocID="{9C234537-FE8A-40C7-9C25-6F779FFB02C3}" presName="horz1" presStyleCnt="0"/>
      <dgm:spPr/>
    </dgm:pt>
    <dgm:pt modelId="{E6F429FC-6887-40DF-BA85-4819350C3660}" type="pres">
      <dgm:prSet presAssocID="{9C234537-FE8A-40C7-9C25-6F779FFB02C3}" presName="tx1" presStyleLbl="revTx" presStyleIdx="1" presStyleCnt="6"/>
      <dgm:spPr/>
    </dgm:pt>
    <dgm:pt modelId="{BD8542C7-8126-495B-A40D-8C64CAED8B5C}" type="pres">
      <dgm:prSet presAssocID="{9C234537-FE8A-40C7-9C25-6F779FFB02C3}" presName="vert1" presStyleCnt="0"/>
      <dgm:spPr/>
    </dgm:pt>
    <dgm:pt modelId="{B844CBF8-DD44-4E41-B67C-F31A1FDCE50D}" type="pres">
      <dgm:prSet presAssocID="{87D6A999-7F4C-4259-8B47-29041348CAA6}" presName="thickLine" presStyleLbl="alignNode1" presStyleIdx="2" presStyleCnt="6"/>
      <dgm:spPr/>
    </dgm:pt>
    <dgm:pt modelId="{CF7B82CB-8F73-4FA0-8278-FBB13D40D4D7}" type="pres">
      <dgm:prSet presAssocID="{87D6A999-7F4C-4259-8B47-29041348CAA6}" presName="horz1" presStyleCnt="0"/>
      <dgm:spPr/>
    </dgm:pt>
    <dgm:pt modelId="{24B34DEB-A49D-4E9F-B234-6C49F3466D2A}" type="pres">
      <dgm:prSet presAssocID="{87D6A999-7F4C-4259-8B47-29041348CAA6}" presName="tx1" presStyleLbl="revTx" presStyleIdx="2" presStyleCnt="6"/>
      <dgm:spPr/>
    </dgm:pt>
    <dgm:pt modelId="{E40F157E-87BE-4A96-9AA6-B5FE7107A839}" type="pres">
      <dgm:prSet presAssocID="{87D6A999-7F4C-4259-8B47-29041348CAA6}" presName="vert1" presStyleCnt="0"/>
      <dgm:spPr/>
    </dgm:pt>
    <dgm:pt modelId="{21FB4BDA-A777-49FE-8243-450B39DAA44D}" type="pres">
      <dgm:prSet presAssocID="{3ECB4741-616F-49EA-8DEA-A231A39D6516}" presName="thickLine" presStyleLbl="alignNode1" presStyleIdx="3" presStyleCnt="6"/>
      <dgm:spPr/>
    </dgm:pt>
    <dgm:pt modelId="{8BDD11D1-DDCA-41B2-A45B-5AD3781B3FD9}" type="pres">
      <dgm:prSet presAssocID="{3ECB4741-616F-49EA-8DEA-A231A39D6516}" presName="horz1" presStyleCnt="0"/>
      <dgm:spPr/>
    </dgm:pt>
    <dgm:pt modelId="{35C73DAD-4A8C-4CEF-AA01-C94E0360FB65}" type="pres">
      <dgm:prSet presAssocID="{3ECB4741-616F-49EA-8DEA-A231A39D6516}" presName="tx1" presStyleLbl="revTx" presStyleIdx="3" presStyleCnt="6"/>
      <dgm:spPr/>
    </dgm:pt>
    <dgm:pt modelId="{63182BEB-E714-4739-A458-04703206FB34}" type="pres">
      <dgm:prSet presAssocID="{3ECB4741-616F-49EA-8DEA-A231A39D6516}" presName="vert1" presStyleCnt="0"/>
      <dgm:spPr/>
    </dgm:pt>
    <dgm:pt modelId="{A9D37741-2344-490C-8297-A546AE005769}" type="pres">
      <dgm:prSet presAssocID="{8A60F115-14B6-47B3-8464-0F5684CAEC60}" presName="thickLine" presStyleLbl="alignNode1" presStyleIdx="4" presStyleCnt="6"/>
      <dgm:spPr/>
    </dgm:pt>
    <dgm:pt modelId="{04F3C128-1AE1-496E-8617-5B6504068767}" type="pres">
      <dgm:prSet presAssocID="{8A60F115-14B6-47B3-8464-0F5684CAEC60}" presName="horz1" presStyleCnt="0"/>
      <dgm:spPr/>
    </dgm:pt>
    <dgm:pt modelId="{A1CE4D0E-DCEE-4393-8F38-3D8D0EC994B0}" type="pres">
      <dgm:prSet presAssocID="{8A60F115-14B6-47B3-8464-0F5684CAEC60}" presName="tx1" presStyleLbl="revTx" presStyleIdx="4" presStyleCnt="6"/>
      <dgm:spPr/>
    </dgm:pt>
    <dgm:pt modelId="{CDA5C364-B05D-4494-9245-B898179AC834}" type="pres">
      <dgm:prSet presAssocID="{8A60F115-14B6-47B3-8464-0F5684CAEC60}" presName="vert1" presStyleCnt="0"/>
      <dgm:spPr/>
    </dgm:pt>
    <dgm:pt modelId="{A997DC4E-4CCE-428B-B783-9022A06C3CCD}" type="pres">
      <dgm:prSet presAssocID="{1DDC640F-F201-4E7B-AB00-5B4BE5545D8C}" presName="thickLine" presStyleLbl="alignNode1" presStyleIdx="5" presStyleCnt="6"/>
      <dgm:spPr/>
    </dgm:pt>
    <dgm:pt modelId="{12908544-731D-4749-97A9-34EDEE8EC2D1}" type="pres">
      <dgm:prSet presAssocID="{1DDC640F-F201-4E7B-AB00-5B4BE5545D8C}" presName="horz1" presStyleCnt="0"/>
      <dgm:spPr/>
    </dgm:pt>
    <dgm:pt modelId="{B7AC5B53-0B66-4A02-A734-BBA84F95C230}" type="pres">
      <dgm:prSet presAssocID="{1DDC640F-F201-4E7B-AB00-5B4BE5545D8C}" presName="tx1" presStyleLbl="revTx" presStyleIdx="5" presStyleCnt="6"/>
      <dgm:spPr/>
    </dgm:pt>
    <dgm:pt modelId="{84619C37-1313-4817-A041-433870A1720A}" type="pres">
      <dgm:prSet presAssocID="{1DDC640F-F201-4E7B-AB00-5B4BE5545D8C}" presName="vert1" presStyleCnt="0"/>
      <dgm:spPr/>
    </dgm:pt>
  </dgm:ptLst>
  <dgm:cxnLst>
    <dgm:cxn modelId="{9850AE02-14CA-4802-87ED-9303AF83FDE7}" type="presOf" srcId="{87D6A999-7F4C-4259-8B47-29041348CAA6}" destId="{24B34DEB-A49D-4E9F-B234-6C49F3466D2A}" srcOrd="0" destOrd="0" presId="urn:microsoft.com/office/officeart/2008/layout/LinedList"/>
    <dgm:cxn modelId="{AF332111-2F56-41C4-8DA7-872010D67931}" type="presOf" srcId="{F5335AA9-ACD3-4CFE-B5C1-64D770CDE769}" destId="{0983753C-245D-4E4F-A917-B57FEEE7DDD0}" srcOrd="0" destOrd="0" presId="urn:microsoft.com/office/officeart/2008/layout/LinedList"/>
    <dgm:cxn modelId="{D5B9CA11-D255-44C7-9E41-DB43A4664F05}" srcId="{F5335AA9-ACD3-4CFE-B5C1-64D770CDE769}" destId="{3ECB4741-616F-49EA-8DEA-A231A39D6516}" srcOrd="3" destOrd="0" parTransId="{D110AD55-6F36-469F-B710-3276D3AC39BC}" sibTransId="{B02B9FD4-B056-474F-84F5-EF332A68EE2C}"/>
    <dgm:cxn modelId="{76403118-7F5E-471B-B8BD-83FB5E2F5C7A}" type="presOf" srcId="{8A60F115-14B6-47B3-8464-0F5684CAEC60}" destId="{A1CE4D0E-DCEE-4393-8F38-3D8D0EC994B0}" srcOrd="0" destOrd="0" presId="urn:microsoft.com/office/officeart/2008/layout/LinedList"/>
    <dgm:cxn modelId="{83B4DB19-65C8-4851-9FEF-657D129E222B}" srcId="{F5335AA9-ACD3-4CFE-B5C1-64D770CDE769}" destId="{1DDC640F-F201-4E7B-AB00-5B4BE5545D8C}" srcOrd="5" destOrd="0" parTransId="{5594D57D-1F17-401B-8E86-51E9148BB4A0}" sibTransId="{FEDA4787-B229-4139-83B3-8410F345AC1A}"/>
    <dgm:cxn modelId="{80336B45-22F8-434B-8588-69624E9403B2}" type="presOf" srcId="{9C234537-FE8A-40C7-9C25-6F779FFB02C3}" destId="{E6F429FC-6887-40DF-BA85-4819350C3660}" srcOrd="0" destOrd="0" presId="urn:microsoft.com/office/officeart/2008/layout/LinedList"/>
    <dgm:cxn modelId="{67AF2D7C-3973-4387-8FE7-334676E4AD79}" type="presOf" srcId="{B82BFB0F-5736-49BA-A469-F87B5AAD1450}" destId="{DD6307C9-8238-4EC5-8DF5-3D84FFA76498}" srcOrd="0" destOrd="0" presId="urn:microsoft.com/office/officeart/2008/layout/LinedList"/>
    <dgm:cxn modelId="{84A783A0-358B-4FE0-9D41-1557AE025ACD}" srcId="{F5335AA9-ACD3-4CFE-B5C1-64D770CDE769}" destId="{9C234537-FE8A-40C7-9C25-6F779FFB02C3}" srcOrd="1" destOrd="0" parTransId="{C2131339-FD16-4A9C-84B5-833B4A1A65C3}" sibTransId="{F4CBC371-B977-4267-8217-6898CE3F68EB}"/>
    <dgm:cxn modelId="{6FD53CB2-3C50-4E62-9B07-A4210629AD2B}" type="presOf" srcId="{1DDC640F-F201-4E7B-AB00-5B4BE5545D8C}" destId="{B7AC5B53-0B66-4A02-A734-BBA84F95C230}" srcOrd="0" destOrd="0" presId="urn:microsoft.com/office/officeart/2008/layout/LinedList"/>
    <dgm:cxn modelId="{E1A34DB4-49FB-49E6-AEEC-A84C148DB0A6}" type="presOf" srcId="{3ECB4741-616F-49EA-8DEA-A231A39D6516}" destId="{35C73DAD-4A8C-4CEF-AA01-C94E0360FB65}" srcOrd="0" destOrd="0" presId="urn:microsoft.com/office/officeart/2008/layout/LinedList"/>
    <dgm:cxn modelId="{3B8A76F5-8F78-485E-8D8A-527C6EB3138F}" srcId="{F5335AA9-ACD3-4CFE-B5C1-64D770CDE769}" destId="{87D6A999-7F4C-4259-8B47-29041348CAA6}" srcOrd="2" destOrd="0" parTransId="{44F355B2-7D7D-4BBA-AD0B-EB7E34AD9BEB}" sibTransId="{194EC293-8EFE-41AC-B0DB-ADAE79B122E7}"/>
    <dgm:cxn modelId="{D6D935FB-6356-4117-9518-0CAE3A6D087A}" srcId="{F5335AA9-ACD3-4CFE-B5C1-64D770CDE769}" destId="{B82BFB0F-5736-49BA-A469-F87B5AAD1450}" srcOrd="0" destOrd="0" parTransId="{2C2C59A1-BB34-4753-8BAE-E331B5BAED46}" sibTransId="{1BB8E1CC-E157-4954-A1E5-A67526A72651}"/>
    <dgm:cxn modelId="{EDB198FF-209F-4484-897B-4BB1BC323CF6}" srcId="{F5335AA9-ACD3-4CFE-B5C1-64D770CDE769}" destId="{8A60F115-14B6-47B3-8464-0F5684CAEC60}" srcOrd="4" destOrd="0" parTransId="{5A44F599-00C4-4C7C-AF46-9A65F042F20F}" sibTransId="{AFB8B4F1-3008-4AA8-928E-13D3AABAC1AB}"/>
    <dgm:cxn modelId="{08E10651-0E9D-441C-B686-610D0E35CEA2}" type="presParOf" srcId="{0983753C-245D-4E4F-A917-B57FEEE7DDD0}" destId="{2D4ED169-A0E3-4CF2-AEC6-EA5F8CAAB05E}" srcOrd="0" destOrd="0" presId="urn:microsoft.com/office/officeart/2008/layout/LinedList"/>
    <dgm:cxn modelId="{BEFD11B8-C138-45BC-ADB4-FBE0A778E48E}" type="presParOf" srcId="{0983753C-245D-4E4F-A917-B57FEEE7DDD0}" destId="{FD503B4B-0CEC-41B0-9948-E4892EF6E851}" srcOrd="1" destOrd="0" presId="urn:microsoft.com/office/officeart/2008/layout/LinedList"/>
    <dgm:cxn modelId="{4A257DE8-5023-4B3C-A0D4-DFA961F4FD08}" type="presParOf" srcId="{FD503B4B-0CEC-41B0-9948-E4892EF6E851}" destId="{DD6307C9-8238-4EC5-8DF5-3D84FFA76498}" srcOrd="0" destOrd="0" presId="urn:microsoft.com/office/officeart/2008/layout/LinedList"/>
    <dgm:cxn modelId="{A8A87D19-BF72-401A-AB9C-E9C6D3E4F1A5}" type="presParOf" srcId="{FD503B4B-0CEC-41B0-9948-E4892EF6E851}" destId="{A4B22039-E5FF-4F5E-8871-5AF433A8F96E}" srcOrd="1" destOrd="0" presId="urn:microsoft.com/office/officeart/2008/layout/LinedList"/>
    <dgm:cxn modelId="{CBC1C7A6-4086-4145-BB56-15F09283F65C}" type="presParOf" srcId="{0983753C-245D-4E4F-A917-B57FEEE7DDD0}" destId="{E96D4F56-75D0-4931-8841-AA4B138D1B5C}" srcOrd="2" destOrd="0" presId="urn:microsoft.com/office/officeart/2008/layout/LinedList"/>
    <dgm:cxn modelId="{42969BA3-FBEA-4C1D-96EB-7A138158A0DF}" type="presParOf" srcId="{0983753C-245D-4E4F-A917-B57FEEE7DDD0}" destId="{0C64841B-20B5-449A-8E9F-A91536462DD0}" srcOrd="3" destOrd="0" presId="urn:microsoft.com/office/officeart/2008/layout/LinedList"/>
    <dgm:cxn modelId="{0F58C85B-3F3A-401A-B32A-A7BAD51083C9}" type="presParOf" srcId="{0C64841B-20B5-449A-8E9F-A91536462DD0}" destId="{E6F429FC-6887-40DF-BA85-4819350C3660}" srcOrd="0" destOrd="0" presId="urn:microsoft.com/office/officeart/2008/layout/LinedList"/>
    <dgm:cxn modelId="{9992781A-E93A-4155-834A-BF00E02E4478}" type="presParOf" srcId="{0C64841B-20B5-449A-8E9F-A91536462DD0}" destId="{BD8542C7-8126-495B-A40D-8C64CAED8B5C}" srcOrd="1" destOrd="0" presId="urn:microsoft.com/office/officeart/2008/layout/LinedList"/>
    <dgm:cxn modelId="{B634A6DE-E1BC-4DF2-8DE3-CBBEA27BF107}" type="presParOf" srcId="{0983753C-245D-4E4F-A917-B57FEEE7DDD0}" destId="{B844CBF8-DD44-4E41-B67C-F31A1FDCE50D}" srcOrd="4" destOrd="0" presId="urn:microsoft.com/office/officeart/2008/layout/LinedList"/>
    <dgm:cxn modelId="{B37A4BFE-E20A-47A9-92D6-FD07623A59E2}" type="presParOf" srcId="{0983753C-245D-4E4F-A917-B57FEEE7DDD0}" destId="{CF7B82CB-8F73-4FA0-8278-FBB13D40D4D7}" srcOrd="5" destOrd="0" presId="urn:microsoft.com/office/officeart/2008/layout/LinedList"/>
    <dgm:cxn modelId="{99A17D59-F40F-48E8-B886-DBF7CD2CCFFA}" type="presParOf" srcId="{CF7B82CB-8F73-4FA0-8278-FBB13D40D4D7}" destId="{24B34DEB-A49D-4E9F-B234-6C49F3466D2A}" srcOrd="0" destOrd="0" presId="urn:microsoft.com/office/officeart/2008/layout/LinedList"/>
    <dgm:cxn modelId="{412995A5-C9E9-430E-A8C8-272A04E11471}" type="presParOf" srcId="{CF7B82CB-8F73-4FA0-8278-FBB13D40D4D7}" destId="{E40F157E-87BE-4A96-9AA6-B5FE7107A839}" srcOrd="1" destOrd="0" presId="urn:microsoft.com/office/officeart/2008/layout/LinedList"/>
    <dgm:cxn modelId="{C944BAC2-82C0-4F26-BCE2-454B5B20F26C}" type="presParOf" srcId="{0983753C-245D-4E4F-A917-B57FEEE7DDD0}" destId="{21FB4BDA-A777-49FE-8243-450B39DAA44D}" srcOrd="6" destOrd="0" presId="urn:microsoft.com/office/officeart/2008/layout/LinedList"/>
    <dgm:cxn modelId="{D089C855-4EE6-446D-98A1-A8A23D3B732F}" type="presParOf" srcId="{0983753C-245D-4E4F-A917-B57FEEE7DDD0}" destId="{8BDD11D1-DDCA-41B2-A45B-5AD3781B3FD9}" srcOrd="7" destOrd="0" presId="urn:microsoft.com/office/officeart/2008/layout/LinedList"/>
    <dgm:cxn modelId="{3B311A2C-719B-4970-A98E-21BCA5767ED1}" type="presParOf" srcId="{8BDD11D1-DDCA-41B2-A45B-5AD3781B3FD9}" destId="{35C73DAD-4A8C-4CEF-AA01-C94E0360FB65}" srcOrd="0" destOrd="0" presId="urn:microsoft.com/office/officeart/2008/layout/LinedList"/>
    <dgm:cxn modelId="{51195F8E-D236-4BC9-8DB6-BFC800A257FB}" type="presParOf" srcId="{8BDD11D1-DDCA-41B2-A45B-5AD3781B3FD9}" destId="{63182BEB-E714-4739-A458-04703206FB34}" srcOrd="1" destOrd="0" presId="urn:microsoft.com/office/officeart/2008/layout/LinedList"/>
    <dgm:cxn modelId="{052E6F03-217A-4413-87D0-1A0C65ED9C58}" type="presParOf" srcId="{0983753C-245D-4E4F-A917-B57FEEE7DDD0}" destId="{A9D37741-2344-490C-8297-A546AE005769}" srcOrd="8" destOrd="0" presId="urn:microsoft.com/office/officeart/2008/layout/LinedList"/>
    <dgm:cxn modelId="{A27F729A-E3A8-44E1-9B3E-EA97BA4D339B}" type="presParOf" srcId="{0983753C-245D-4E4F-A917-B57FEEE7DDD0}" destId="{04F3C128-1AE1-496E-8617-5B6504068767}" srcOrd="9" destOrd="0" presId="urn:microsoft.com/office/officeart/2008/layout/LinedList"/>
    <dgm:cxn modelId="{5834F9FA-1125-4048-AAA6-C3C1F0B57451}" type="presParOf" srcId="{04F3C128-1AE1-496E-8617-5B6504068767}" destId="{A1CE4D0E-DCEE-4393-8F38-3D8D0EC994B0}" srcOrd="0" destOrd="0" presId="urn:microsoft.com/office/officeart/2008/layout/LinedList"/>
    <dgm:cxn modelId="{0081D580-0A08-49A3-8B39-768B6CF0F284}" type="presParOf" srcId="{04F3C128-1AE1-496E-8617-5B6504068767}" destId="{CDA5C364-B05D-4494-9245-B898179AC834}" srcOrd="1" destOrd="0" presId="urn:microsoft.com/office/officeart/2008/layout/LinedList"/>
    <dgm:cxn modelId="{1631FD49-FCF6-476D-9C7C-8E6605D42D3C}" type="presParOf" srcId="{0983753C-245D-4E4F-A917-B57FEEE7DDD0}" destId="{A997DC4E-4CCE-428B-B783-9022A06C3CCD}" srcOrd="10" destOrd="0" presId="urn:microsoft.com/office/officeart/2008/layout/LinedList"/>
    <dgm:cxn modelId="{9467383F-A305-4472-8B5C-25DBF9F70BA6}" type="presParOf" srcId="{0983753C-245D-4E4F-A917-B57FEEE7DDD0}" destId="{12908544-731D-4749-97A9-34EDEE8EC2D1}" srcOrd="11" destOrd="0" presId="urn:microsoft.com/office/officeart/2008/layout/LinedList"/>
    <dgm:cxn modelId="{D1AC24BC-3FCB-43E1-9A55-6A04EB3A4B44}" type="presParOf" srcId="{12908544-731D-4749-97A9-34EDEE8EC2D1}" destId="{B7AC5B53-0B66-4A02-A734-BBA84F95C230}" srcOrd="0" destOrd="0" presId="urn:microsoft.com/office/officeart/2008/layout/LinedList"/>
    <dgm:cxn modelId="{2F389E3E-8510-42A7-A2E4-647DEEF3CB7F}" type="presParOf" srcId="{12908544-731D-4749-97A9-34EDEE8EC2D1}" destId="{84619C37-1313-4817-A041-433870A1720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1C027-4A00-4FCA-A2F2-F203884A9DAA}">
      <dsp:nvSpPr>
        <dsp:cNvPr id="0" name=""/>
        <dsp:cNvSpPr/>
      </dsp:nvSpPr>
      <dsp:spPr>
        <a:xfrm>
          <a:off x="2946" y="1113970"/>
          <a:ext cx="2104012" cy="1336048"/>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B39EED-9D06-453D-A7D2-5C03C26A654D}">
      <dsp:nvSpPr>
        <dsp:cNvPr id="0" name=""/>
        <dsp:cNvSpPr/>
      </dsp:nvSpPr>
      <dsp:spPr>
        <a:xfrm>
          <a:off x="236726" y="1336061"/>
          <a:ext cx="2104012" cy="1336048"/>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O" sz="3200" kern="1200"/>
            <a:t>Python</a:t>
          </a:r>
          <a:endParaRPr lang="en-US" sz="3200" kern="1200"/>
        </a:p>
      </dsp:txBody>
      <dsp:txXfrm>
        <a:off x="275858" y="1375193"/>
        <a:ext cx="2025748" cy="1257784"/>
      </dsp:txXfrm>
    </dsp:sp>
    <dsp:sp modelId="{2AFA685F-AC7A-4580-A46B-C4524FBE8105}">
      <dsp:nvSpPr>
        <dsp:cNvPr id="0" name=""/>
        <dsp:cNvSpPr/>
      </dsp:nvSpPr>
      <dsp:spPr>
        <a:xfrm>
          <a:off x="2574518" y="1113970"/>
          <a:ext cx="2104012" cy="1336048"/>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A093C1-D7F4-4CE3-A086-5F96FD02E291}">
      <dsp:nvSpPr>
        <dsp:cNvPr id="0" name=""/>
        <dsp:cNvSpPr/>
      </dsp:nvSpPr>
      <dsp:spPr>
        <a:xfrm>
          <a:off x="2808297" y="1336061"/>
          <a:ext cx="2104012" cy="1336048"/>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O" sz="3200" kern="1200"/>
            <a:t>SymPy</a:t>
          </a:r>
          <a:endParaRPr lang="en-US" sz="3200" kern="1200"/>
        </a:p>
      </dsp:txBody>
      <dsp:txXfrm>
        <a:off x="2847429" y="1375193"/>
        <a:ext cx="2025748" cy="1257784"/>
      </dsp:txXfrm>
    </dsp:sp>
    <dsp:sp modelId="{00B5A5FF-6AC2-4C38-85AD-6149A67E0941}">
      <dsp:nvSpPr>
        <dsp:cNvPr id="0" name=""/>
        <dsp:cNvSpPr/>
      </dsp:nvSpPr>
      <dsp:spPr>
        <a:xfrm>
          <a:off x="5146089" y="1113970"/>
          <a:ext cx="2104012" cy="1336048"/>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6209E6-2BE3-4167-BC66-2B588CBCFA5E}">
      <dsp:nvSpPr>
        <dsp:cNvPr id="0" name=""/>
        <dsp:cNvSpPr/>
      </dsp:nvSpPr>
      <dsp:spPr>
        <a:xfrm>
          <a:off x="5379868" y="1336061"/>
          <a:ext cx="2104012" cy="1336048"/>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O" sz="3200" kern="1200"/>
            <a:t>NumPy</a:t>
          </a:r>
          <a:endParaRPr lang="en-US" sz="3200" kern="1200"/>
        </a:p>
      </dsp:txBody>
      <dsp:txXfrm>
        <a:off x="5419000" y="1375193"/>
        <a:ext cx="2025748" cy="1257784"/>
      </dsp:txXfrm>
    </dsp:sp>
    <dsp:sp modelId="{818E6DD8-28AC-4D30-A0DA-F2DD04DF4C9E}">
      <dsp:nvSpPr>
        <dsp:cNvPr id="0" name=""/>
        <dsp:cNvSpPr/>
      </dsp:nvSpPr>
      <dsp:spPr>
        <a:xfrm>
          <a:off x="7717661" y="1113970"/>
          <a:ext cx="2104012" cy="1336048"/>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D55A95-4817-4D54-B971-148381D3642F}">
      <dsp:nvSpPr>
        <dsp:cNvPr id="0" name=""/>
        <dsp:cNvSpPr/>
      </dsp:nvSpPr>
      <dsp:spPr>
        <a:xfrm>
          <a:off x="7951440" y="1336061"/>
          <a:ext cx="2104012" cy="1336048"/>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CO" sz="3200" kern="1200"/>
            <a:t>Matplotlib</a:t>
          </a:r>
          <a:endParaRPr lang="en-US" sz="3200" kern="1200"/>
        </a:p>
      </dsp:txBody>
      <dsp:txXfrm>
        <a:off x="7990572" y="1375193"/>
        <a:ext cx="2025748" cy="12577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ED169-A0E3-4CF2-AEC6-EA5F8CAAB05E}">
      <dsp:nvSpPr>
        <dsp:cNvPr id="0" name=""/>
        <dsp:cNvSpPr/>
      </dsp:nvSpPr>
      <dsp:spPr>
        <a:xfrm>
          <a:off x="0" y="1836"/>
          <a:ext cx="1005839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6307C9-8238-4EC5-8DF5-3D84FFA76498}">
      <dsp:nvSpPr>
        <dsp:cNvPr id="0" name=""/>
        <dsp:cNvSpPr/>
      </dsp:nvSpPr>
      <dsp:spPr>
        <a:xfrm>
          <a:off x="0" y="1836"/>
          <a:ext cx="10058399" cy="626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CO" sz="2900" kern="1200" dirty="0"/>
            <a:t>3 x Bancada = 3 ecuaciones </a:t>
          </a:r>
          <a:endParaRPr lang="en-US" sz="2900" kern="1200" dirty="0"/>
        </a:p>
      </dsp:txBody>
      <dsp:txXfrm>
        <a:off x="0" y="1836"/>
        <a:ext cx="10058399" cy="626203"/>
      </dsp:txXfrm>
    </dsp:sp>
    <dsp:sp modelId="{E96D4F56-75D0-4931-8841-AA4B138D1B5C}">
      <dsp:nvSpPr>
        <dsp:cNvPr id="0" name=""/>
        <dsp:cNvSpPr/>
      </dsp:nvSpPr>
      <dsp:spPr>
        <a:xfrm>
          <a:off x="0" y="628039"/>
          <a:ext cx="1005839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F429FC-6887-40DF-BA85-4819350C3660}">
      <dsp:nvSpPr>
        <dsp:cNvPr id="0" name=""/>
        <dsp:cNvSpPr/>
      </dsp:nvSpPr>
      <dsp:spPr>
        <a:xfrm>
          <a:off x="0" y="628039"/>
          <a:ext cx="10058399" cy="626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CO" sz="2900" kern="1200" dirty="0"/>
            <a:t>2 x 12 Juntas Rotacionales = 24 ecuaciones</a:t>
          </a:r>
          <a:endParaRPr lang="en-US" sz="2900" kern="1200" dirty="0"/>
        </a:p>
      </dsp:txBody>
      <dsp:txXfrm>
        <a:off x="0" y="628039"/>
        <a:ext cx="10058399" cy="626203"/>
      </dsp:txXfrm>
    </dsp:sp>
    <dsp:sp modelId="{B844CBF8-DD44-4E41-B67C-F31A1FDCE50D}">
      <dsp:nvSpPr>
        <dsp:cNvPr id="0" name=""/>
        <dsp:cNvSpPr/>
      </dsp:nvSpPr>
      <dsp:spPr>
        <a:xfrm>
          <a:off x="0" y="1254242"/>
          <a:ext cx="1005839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B34DEB-A49D-4E9F-B234-6C49F3466D2A}">
      <dsp:nvSpPr>
        <dsp:cNvPr id="0" name=""/>
        <dsp:cNvSpPr/>
      </dsp:nvSpPr>
      <dsp:spPr>
        <a:xfrm>
          <a:off x="0" y="1254242"/>
          <a:ext cx="10058399" cy="626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CO" sz="2900" kern="1200" dirty="0"/>
            <a:t>2 x 1 Junta prismática = 2 ecuaciones </a:t>
          </a:r>
          <a:endParaRPr lang="en-US" sz="2900" kern="1200" dirty="0"/>
        </a:p>
      </dsp:txBody>
      <dsp:txXfrm>
        <a:off x="0" y="1254242"/>
        <a:ext cx="10058399" cy="626203"/>
      </dsp:txXfrm>
    </dsp:sp>
    <dsp:sp modelId="{21FB4BDA-A777-49FE-8243-450B39DAA44D}">
      <dsp:nvSpPr>
        <dsp:cNvPr id="0" name=""/>
        <dsp:cNvSpPr/>
      </dsp:nvSpPr>
      <dsp:spPr>
        <a:xfrm>
          <a:off x="0" y="1880445"/>
          <a:ext cx="1005839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C73DAD-4A8C-4CEF-AA01-C94E0360FB65}">
      <dsp:nvSpPr>
        <dsp:cNvPr id="0" name=""/>
        <dsp:cNvSpPr/>
      </dsp:nvSpPr>
      <dsp:spPr>
        <a:xfrm>
          <a:off x="0" y="1880445"/>
          <a:ext cx="10058399" cy="626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CO" sz="2900" kern="1200" dirty="0"/>
            <a:t>1 Ecuación de Gobierno </a:t>
          </a:r>
          <a:endParaRPr lang="en-US" sz="2900" kern="1200" dirty="0"/>
        </a:p>
      </dsp:txBody>
      <dsp:txXfrm>
        <a:off x="0" y="1880445"/>
        <a:ext cx="10058399" cy="626203"/>
      </dsp:txXfrm>
    </dsp:sp>
    <dsp:sp modelId="{A9D37741-2344-490C-8297-A546AE005769}">
      <dsp:nvSpPr>
        <dsp:cNvPr id="0" name=""/>
        <dsp:cNvSpPr/>
      </dsp:nvSpPr>
      <dsp:spPr>
        <a:xfrm>
          <a:off x="0" y="2506648"/>
          <a:ext cx="1005839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CE4D0E-DCEE-4393-8F38-3D8D0EC994B0}">
      <dsp:nvSpPr>
        <dsp:cNvPr id="0" name=""/>
        <dsp:cNvSpPr/>
      </dsp:nvSpPr>
      <dsp:spPr>
        <a:xfrm>
          <a:off x="0" y="2506648"/>
          <a:ext cx="10058399" cy="626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CO" sz="2900" kern="1200" dirty="0"/>
            <a:t>Total: 30 ecuaciones</a:t>
          </a:r>
          <a:endParaRPr lang="en-US" sz="2900" kern="1200" dirty="0"/>
        </a:p>
      </dsp:txBody>
      <dsp:txXfrm>
        <a:off x="0" y="2506648"/>
        <a:ext cx="10058399" cy="626203"/>
      </dsp:txXfrm>
    </dsp:sp>
    <dsp:sp modelId="{A997DC4E-4CCE-428B-B783-9022A06C3CCD}">
      <dsp:nvSpPr>
        <dsp:cNvPr id="0" name=""/>
        <dsp:cNvSpPr/>
      </dsp:nvSpPr>
      <dsp:spPr>
        <a:xfrm>
          <a:off x="0" y="3132851"/>
          <a:ext cx="1005839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AC5B53-0B66-4A02-A734-BBA84F95C230}">
      <dsp:nvSpPr>
        <dsp:cNvPr id="0" name=""/>
        <dsp:cNvSpPr/>
      </dsp:nvSpPr>
      <dsp:spPr>
        <a:xfrm>
          <a:off x="0" y="3132851"/>
          <a:ext cx="10058399" cy="626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s-CO" sz="2900" kern="1200" dirty="0"/>
            <a:t>3 x 10 Eslabones = 30 incógnitas</a:t>
          </a:r>
          <a:endParaRPr lang="en-US" sz="2900" kern="1200" dirty="0"/>
        </a:p>
      </dsp:txBody>
      <dsp:txXfrm>
        <a:off x="0" y="3132851"/>
        <a:ext cx="10058399" cy="6262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330BC6-9FA0-4C34-926A-AC7051F4BC63}" type="datetimeFigureOut">
              <a:rPr lang="es-CO" smtClean="0"/>
              <a:t>30/11/2023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85C7F5-D08F-484C-80FF-2E963EADD873}" type="slidenum">
              <a:rPr lang="es-CO" smtClean="0"/>
              <a:t>‹Nº›</a:t>
            </a:fld>
            <a:endParaRPr lang="es-CO"/>
          </a:p>
        </p:txBody>
      </p:sp>
    </p:spTree>
    <p:extLst>
      <p:ext uri="{BB962C8B-B14F-4D97-AF65-F5344CB8AC3E}">
        <p14:creationId xmlns:p14="http://schemas.microsoft.com/office/powerpoint/2010/main" val="3414313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985C7F5-D08F-484C-80FF-2E963EADD873}" type="slidenum">
              <a:rPr lang="es-CO" smtClean="0"/>
              <a:t>1</a:t>
            </a:fld>
            <a:endParaRPr lang="es-CO"/>
          </a:p>
        </p:txBody>
      </p:sp>
    </p:spTree>
    <p:extLst>
      <p:ext uri="{BB962C8B-B14F-4D97-AF65-F5344CB8AC3E}">
        <p14:creationId xmlns:p14="http://schemas.microsoft.com/office/powerpoint/2010/main" val="437588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11/30/2023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690224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11/30/2023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102638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11/30/2023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84072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11/30/2023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264389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11/30/2023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562165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11/30/2023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423054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11/30/2023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76243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11/30/2023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003878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11/30/2023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587877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11/30/2023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‹Nº›</a:t>
            </a:fld>
            <a:endParaRPr lang="en-US" dirty="0"/>
          </a:p>
        </p:txBody>
      </p:sp>
    </p:spTree>
    <p:extLst>
      <p:ext uri="{BB962C8B-B14F-4D97-AF65-F5344CB8AC3E}">
        <p14:creationId xmlns:p14="http://schemas.microsoft.com/office/powerpoint/2010/main" val="3036564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11/30/2023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26760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11/30/2023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‹Nº›</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412863"/>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hyperlink" Target="https://www.youtube.com/shorts/Go2qCykVICA"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caverar/DinamicaComputacionalSistemasMulticuerpo/blob/main/Proyecto/Codigo/simulation.ipynb" TargetMode="External"/><Relationship Id="rId2" Type="http://schemas.openxmlformats.org/officeDocument/2006/relationships/hyperlink" Target="https://drive.google.com/file/d/1j1mgmkpiiOYoAPGWxlCKlhmBA2KHMXXx/view?usp=sharing"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youtube.com/shorts/Go2qCykVIC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D64D7F3-59D7-C22B-974C-50C2C1E3C2CD}"/>
              </a:ext>
            </a:extLst>
          </p:cNvPr>
          <p:cNvSpPr>
            <a:spLocks noGrp="1"/>
          </p:cNvSpPr>
          <p:nvPr>
            <p:ph type="ctrTitle"/>
          </p:nvPr>
        </p:nvSpPr>
        <p:spPr>
          <a:xfrm>
            <a:off x="5289754" y="639097"/>
            <a:ext cx="6253317" cy="3686015"/>
          </a:xfrm>
        </p:spPr>
        <p:txBody>
          <a:bodyPr>
            <a:normAutofit/>
          </a:bodyPr>
          <a:lstStyle/>
          <a:p>
            <a:r>
              <a:rPr lang="es-CO" dirty="0"/>
              <a:t>Simulación de Mecanismo de Gripper</a:t>
            </a:r>
          </a:p>
        </p:txBody>
      </p:sp>
      <p:sp>
        <p:nvSpPr>
          <p:cNvPr id="3" name="Subtítulo 2">
            <a:extLst>
              <a:ext uri="{FF2B5EF4-FFF2-40B4-BE49-F238E27FC236}">
                <a16:creationId xmlns:a16="http://schemas.microsoft.com/office/drawing/2014/main" id="{52C8D184-395E-54EB-7129-D3B363303D5C}"/>
              </a:ext>
            </a:extLst>
          </p:cNvPr>
          <p:cNvSpPr>
            <a:spLocks noGrp="1"/>
          </p:cNvSpPr>
          <p:nvPr>
            <p:ph type="subTitle" idx="1"/>
          </p:nvPr>
        </p:nvSpPr>
        <p:spPr>
          <a:xfrm>
            <a:off x="5289753" y="4672739"/>
            <a:ext cx="6269347" cy="1021498"/>
          </a:xfrm>
        </p:spPr>
        <p:txBody>
          <a:bodyPr>
            <a:normAutofit/>
          </a:bodyPr>
          <a:lstStyle/>
          <a:p>
            <a:r>
              <a:rPr lang="es-CO" dirty="0">
                <a:solidFill>
                  <a:schemeClr val="tx1">
                    <a:lumMod val="85000"/>
                    <a:lumOff val="15000"/>
                  </a:schemeClr>
                </a:solidFill>
              </a:rPr>
              <a:t>Camilo Andres Vera Ruiz</a:t>
            </a:r>
          </a:p>
          <a:p>
            <a:r>
              <a:rPr lang="es-CO" dirty="0">
                <a:solidFill>
                  <a:schemeClr val="tx1">
                    <a:lumMod val="85000"/>
                    <a:lumOff val="15000"/>
                  </a:schemeClr>
                </a:solidFill>
              </a:rPr>
              <a:t>Ingeniería Mecatrónica</a:t>
            </a:r>
          </a:p>
        </p:txBody>
      </p:sp>
      <p:pic>
        <p:nvPicPr>
          <p:cNvPr id="23" name="Picture 3">
            <a:extLst>
              <a:ext uri="{FF2B5EF4-FFF2-40B4-BE49-F238E27FC236}">
                <a16:creationId xmlns:a16="http://schemas.microsoft.com/office/drawing/2014/main" id="{A8DCAF88-9FC8-ED98-4AF7-F9D8B44526E7}"/>
              </a:ext>
            </a:extLst>
          </p:cNvPr>
          <p:cNvPicPr>
            <a:picLocks noChangeAspect="1"/>
          </p:cNvPicPr>
          <p:nvPr/>
        </p:nvPicPr>
        <p:blipFill rotWithShape="1">
          <a:blip r:embed="rId3">
            <a:extLst>
              <a:ext uri="{28A0092B-C50C-407E-A947-70E740481C1C}">
                <a14:useLocalDpi xmlns:a14="http://schemas.microsoft.com/office/drawing/2010/main" val="0"/>
              </a:ext>
            </a:extLst>
          </a:blip>
          <a:srcRect l="3787"/>
          <a:stretch/>
        </p:blipFill>
        <p:spPr>
          <a:xfrm>
            <a:off x="-1" y="1"/>
            <a:ext cx="4635315" cy="6857999"/>
          </a:xfrm>
          <a:prstGeom prst="rect">
            <a:avLst/>
          </a:prstGeom>
        </p:spPr>
      </p:pic>
      <p:cxnSp>
        <p:nvCxnSpPr>
          <p:cNvPr id="37" name="Straight Connector 36">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660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E097C8E-3521-AA18-0420-9DE9ED1F08AC}"/>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s-CO" sz="4400" dirty="0">
                <a:solidFill>
                  <a:schemeClr val="tx1">
                    <a:lumMod val="85000"/>
                    <a:lumOff val="15000"/>
                  </a:schemeClr>
                </a:solidFill>
              </a:rPr>
              <a:t>Fuerza en las Juntas R1 y R2 (Newtons)</a:t>
            </a:r>
          </a:p>
        </p:txBody>
      </p:sp>
      <p:pic>
        <p:nvPicPr>
          <p:cNvPr id="4" name="Marcador de contenido 3" descr="Gráfico&#10;&#10;Descripción generada automáticamente">
            <a:extLst>
              <a:ext uri="{FF2B5EF4-FFF2-40B4-BE49-F238E27FC236}">
                <a16:creationId xmlns:a16="http://schemas.microsoft.com/office/drawing/2014/main" id="{A0F4955C-60C4-6831-A6B3-5210B9132C58}"/>
              </a:ext>
            </a:extLst>
          </p:cNvPr>
          <p:cNvPicPr>
            <a:picLocks noGrp="1" noChangeAspect="1"/>
          </p:cNvPicPr>
          <p:nvPr>
            <p:ph idx="1"/>
          </p:nvPr>
        </p:nvPicPr>
        <p:blipFill>
          <a:blip r:embed="rId2"/>
          <a:stretch>
            <a:fillRect/>
          </a:stretch>
        </p:blipFill>
        <p:spPr>
          <a:xfrm>
            <a:off x="633999" y="1326628"/>
            <a:ext cx="6912217" cy="3681062"/>
          </a:xfrm>
          <a:prstGeom prst="rect">
            <a:avLst/>
          </a:prstGeom>
          <a:ln>
            <a:solidFill>
              <a:schemeClr val="tx1"/>
            </a:solidFill>
          </a:ln>
        </p:spPr>
      </p:pic>
      <p:cxnSp>
        <p:nvCxnSpPr>
          <p:cNvPr id="15" name="Straight Connector 1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spTree>
    <p:extLst>
      <p:ext uri="{BB962C8B-B14F-4D97-AF65-F5344CB8AC3E}">
        <p14:creationId xmlns:p14="http://schemas.microsoft.com/office/powerpoint/2010/main" val="4237007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cxnSp>
        <p:nvCxnSpPr>
          <p:cNvPr id="24" name="Straight Connector 2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E097C8E-3521-AA18-0420-9DE9ED1F08AC}"/>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a:solidFill>
                  <a:schemeClr val="tx1">
                    <a:lumMod val="85000"/>
                    <a:lumOff val="15000"/>
                  </a:schemeClr>
                </a:solidFill>
              </a:rPr>
              <a:t>Fuerza en las Juntas R3 y R4 (Newtons)</a:t>
            </a:r>
          </a:p>
        </p:txBody>
      </p:sp>
      <p:pic>
        <p:nvPicPr>
          <p:cNvPr id="3" name="Marcador de contenido 2" descr="Gráfico&#10;&#10;Descripción generada automáticamente">
            <a:extLst>
              <a:ext uri="{FF2B5EF4-FFF2-40B4-BE49-F238E27FC236}">
                <a16:creationId xmlns:a16="http://schemas.microsoft.com/office/drawing/2014/main" id="{0711D402-D7A8-F543-CE63-C5F6B37D429C}"/>
              </a:ext>
            </a:extLst>
          </p:cNvPr>
          <p:cNvPicPr>
            <a:picLocks noGrp="1" noChangeAspect="1"/>
          </p:cNvPicPr>
          <p:nvPr>
            <p:ph idx="1"/>
          </p:nvPr>
        </p:nvPicPr>
        <p:blipFill>
          <a:blip r:embed="rId2"/>
          <a:stretch>
            <a:fillRect/>
          </a:stretch>
        </p:blipFill>
        <p:spPr>
          <a:xfrm>
            <a:off x="633999" y="1388180"/>
            <a:ext cx="6912217" cy="3557957"/>
          </a:xfrm>
          <a:prstGeom prst="rect">
            <a:avLst/>
          </a:prstGeom>
          <a:ln>
            <a:solidFill>
              <a:schemeClr val="tx1"/>
            </a:solidFill>
          </a:ln>
        </p:spPr>
      </p:pic>
      <p:cxnSp>
        <p:nvCxnSpPr>
          <p:cNvPr id="28" name="Straight Connector 27">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spTree>
    <p:extLst>
      <p:ext uri="{BB962C8B-B14F-4D97-AF65-F5344CB8AC3E}">
        <p14:creationId xmlns:p14="http://schemas.microsoft.com/office/powerpoint/2010/main" val="4143711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cxnSp>
        <p:nvCxnSpPr>
          <p:cNvPr id="37" name="Straight Connector 3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38">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E097C8E-3521-AA18-0420-9DE9ED1F08AC}"/>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a:solidFill>
                  <a:schemeClr val="tx1">
                    <a:lumMod val="85000"/>
                    <a:lumOff val="15000"/>
                  </a:schemeClr>
                </a:solidFill>
              </a:rPr>
              <a:t>Fuerza en las Juntas R5 y R6 (Newtons)</a:t>
            </a:r>
          </a:p>
        </p:txBody>
      </p:sp>
      <p:pic>
        <p:nvPicPr>
          <p:cNvPr id="6" name="Marcador de contenido 5" descr="Gráfico, Gráfico de líneas&#10;&#10;Descripción generada automáticamente">
            <a:extLst>
              <a:ext uri="{FF2B5EF4-FFF2-40B4-BE49-F238E27FC236}">
                <a16:creationId xmlns:a16="http://schemas.microsoft.com/office/drawing/2014/main" id="{A47E509A-D0E4-DE0F-E051-B83069982808}"/>
              </a:ext>
            </a:extLst>
          </p:cNvPr>
          <p:cNvPicPr>
            <a:picLocks noGrp="1" noChangeAspect="1"/>
          </p:cNvPicPr>
          <p:nvPr>
            <p:ph idx="1"/>
          </p:nvPr>
        </p:nvPicPr>
        <p:blipFill>
          <a:blip r:embed="rId2"/>
          <a:stretch>
            <a:fillRect/>
          </a:stretch>
        </p:blipFill>
        <p:spPr>
          <a:xfrm>
            <a:off x="633999" y="1329821"/>
            <a:ext cx="6912217" cy="3674676"/>
          </a:xfrm>
          <a:prstGeom prst="rect">
            <a:avLst/>
          </a:prstGeom>
          <a:ln>
            <a:solidFill>
              <a:schemeClr val="tx1"/>
            </a:solidFill>
          </a:ln>
        </p:spPr>
      </p:pic>
      <p:cxnSp>
        <p:nvCxnSpPr>
          <p:cNvPr id="41" name="Straight Connector 40">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spTree>
    <p:extLst>
      <p:ext uri="{BB962C8B-B14F-4D97-AF65-F5344CB8AC3E}">
        <p14:creationId xmlns:p14="http://schemas.microsoft.com/office/powerpoint/2010/main" val="256931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cxnSp>
        <p:nvCxnSpPr>
          <p:cNvPr id="50" name="Straight Connector 4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2" name="Rectangle 51">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E097C8E-3521-AA18-0420-9DE9ED1F08AC}"/>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a:solidFill>
                  <a:schemeClr val="tx1">
                    <a:lumMod val="85000"/>
                    <a:lumOff val="15000"/>
                  </a:schemeClr>
                </a:solidFill>
              </a:rPr>
              <a:t>Fuerza</a:t>
            </a:r>
            <a:r>
              <a:rPr lang="en-US" sz="5400" dirty="0">
                <a:solidFill>
                  <a:schemeClr val="tx1">
                    <a:lumMod val="85000"/>
                    <a:lumOff val="15000"/>
                  </a:schemeClr>
                </a:solidFill>
              </a:rPr>
              <a:t> </a:t>
            </a:r>
            <a:r>
              <a:rPr lang="en-US" sz="5400">
                <a:solidFill>
                  <a:schemeClr val="tx1">
                    <a:lumMod val="85000"/>
                    <a:lumOff val="15000"/>
                  </a:schemeClr>
                </a:solidFill>
              </a:rPr>
              <a:t>en</a:t>
            </a:r>
            <a:r>
              <a:rPr lang="en-US" sz="5400" dirty="0">
                <a:solidFill>
                  <a:schemeClr val="tx1">
                    <a:lumMod val="85000"/>
                    <a:lumOff val="15000"/>
                  </a:schemeClr>
                </a:solidFill>
              </a:rPr>
              <a:t> las Juntas R7 y R8 (Newtons)</a:t>
            </a:r>
          </a:p>
        </p:txBody>
      </p:sp>
      <p:pic>
        <p:nvPicPr>
          <p:cNvPr id="5" name="Marcador de contenido 4" descr="Gráfico, Gráfico de líneas&#10;&#10;Descripción generada automáticamente">
            <a:extLst>
              <a:ext uri="{FF2B5EF4-FFF2-40B4-BE49-F238E27FC236}">
                <a16:creationId xmlns:a16="http://schemas.microsoft.com/office/drawing/2014/main" id="{EBE3BFC7-61F2-E1C5-8891-3F5AA335FE97}"/>
              </a:ext>
            </a:extLst>
          </p:cNvPr>
          <p:cNvPicPr>
            <a:picLocks noGrp="1" noChangeAspect="1"/>
          </p:cNvPicPr>
          <p:nvPr>
            <p:ph idx="1"/>
          </p:nvPr>
        </p:nvPicPr>
        <p:blipFill>
          <a:blip r:embed="rId2"/>
          <a:stretch>
            <a:fillRect/>
          </a:stretch>
        </p:blipFill>
        <p:spPr>
          <a:xfrm>
            <a:off x="633999" y="1381616"/>
            <a:ext cx="6912217" cy="3571086"/>
          </a:xfrm>
          <a:prstGeom prst="rect">
            <a:avLst/>
          </a:prstGeom>
          <a:ln>
            <a:solidFill>
              <a:schemeClr val="tx1"/>
            </a:solidFill>
          </a:ln>
        </p:spPr>
      </p:pic>
      <p:cxnSp>
        <p:nvCxnSpPr>
          <p:cNvPr id="54" name="Straight Connector 53">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spTree>
    <p:extLst>
      <p:ext uri="{BB962C8B-B14F-4D97-AF65-F5344CB8AC3E}">
        <p14:creationId xmlns:p14="http://schemas.microsoft.com/office/powerpoint/2010/main" val="443984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cxnSp>
        <p:nvCxnSpPr>
          <p:cNvPr id="63" name="Straight Connector 6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65" name="Rectangle 64">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E097C8E-3521-AA18-0420-9DE9ED1F08AC}"/>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a:solidFill>
                  <a:schemeClr val="tx1">
                    <a:lumMod val="85000"/>
                    <a:lumOff val="15000"/>
                  </a:schemeClr>
                </a:solidFill>
              </a:rPr>
              <a:t>Fuerza</a:t>
            </a:r>
            <a:r>
              <a:rPr lang="en-US" sz="5400" dirty="0">
                <a:solidFill>
                  <a:schemeClr val="tx1">
                    <a:lumMod val="85000"/>
                    <a:lumOff val="15000"/>
                  </a:schemeClr>
                </a:solidFill>
              </a:rPr>
              <a:t> </a:t>
            </a:r>
            <a:r>
              <a:rPr lang="en-US" sz="5400">
                <a:solidFill>
                  <a:schemeClr val="tx1">
                    <a:lumMod val="85000"/>
                    <a:lumOff val="15000"/>
                  </a:schemeClr>
                </a:solidFill>
              </a:rPr>
              <a:t>en</a:t>
            </a:r>
            <a:r>
              <a:rPr lang="en-US" sz="5400" dirty="0">
                <a:solidFill>
                  <a:schemeClr val="tx1">
                    <a:lumMod val="85000"/>
                    <a:lumOff val="15000"/>
                  </a:schemeClr>
                </a:solidFill>
              </a:rPr>
              <a:t> las Juntas R9 y R10 (Newtons)</a:t>
            </a:r>
          </a:p>
        </p:txBody>
      </p:sp>
      <p:pic>
        <p:nvPicPr>
          <p:cNvPr id="6" name="Marcador de contenido 5" descr="Gráfico, Gráfico de líneas&#10;&#10;Descripción generada automáticamente">
            <a:extLst>
              <a:ext uri="{FF2B5EF4-FFF2-40B4-BE49-F238E27FC236}">
                <a16:creationId xmlns:a16="http://schemas.microsoft.com/office/drawing/2014/main" id="{9760B48C-506A-E042-42A1-73726EA997B3}"/>
              </a:ext>
            </a:extLst>
          </p:cNvPr>
          <p:cNvPicPr>
            <a:picLocks noGrp="1" noChangeAspect="1"/>
          </p:cNvPicPr>
          <p:nvPr>
            <p:ph idx="1"/>
          </p:nvPr>
        </p:nvPicPr>
        <p:blipFill>
          <a:blip r:embed="rId2"/>
          <a:stretch>
            <a:fillRect/>
          </a:stretch>
        </p:blipFill>
        <p:spPr>
          <a:xfrm>
            <a:off x="633999" y="1343101"/>
            <a:ext cx="6912217" cy="3648115"/>
          </a:xfrm>
          <a:prstGeom prst="rect">
            <a:avLst/>
          </a:prstGeom>
          <a:ln>
            <a:solidFill>
              <a:schemeClr val="tx1"/>
            </a:solidFill>
          </a:ln>
        </p:spPr>
      </p:pic>
      <p:cxnSp>
        <p:nvCxnSpPr>
          <p:cNvPr id="67" name="Straight Connector 66">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spTree>
    <p:extLst>
      <p:ext uri="{BB962C8B-B14F-4D97-AF65-F5344CB8AC3E}">
        <p14:creationId xmlns:p14="http://schemas.microsoft.com/office/powerpoint/2010/main" val="1527896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cxnSp>
        <p:nvCxnSpPr>
          <p:cNvPr id="76" name="Straight Connector 7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E097C8E-3521-AA18-0420-9DE9ED1F08AC}"/>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a:solidFill>
                  <a:schemeClr val="tx1">
                    <a:lumMod val="85000"/>
                    <a:lumOff val="15000"/>
                  </a:schemeClr>
                </a:solidFill>
              </a:rPr>
              <a:t>Fuerza</a:t>
            </a:r>
            <a:r>
              <a:rPr lang="en-US" sz="5400" dirty="0">
                <a:solidFill>
                  <a:schemeClr val="tx1">
                    <a:lumMod val="85000"/>
                    <a:lumOff val="15000"/>
                  </a:schemeClr>
                </a:solidFill>
              </a:rPr>
              <a:t> </a:t>
            </a:r>
            <a:r>
              <a:rPr lang="en-US" sz="5400">
                <a:solidFill>
                  <a:schemeClr val="tx1">
                    <a:lumMod val="85000"/>
                    <a:lumOff val="15000"/>
                  </a:schemeClr>
                </a:solidFill>
              </a:rPr>
              <a:t>en</a:t>
            </a:r>
            <a:r>
              <a:rPr lang="en-US" sz="5400" dirty="0">
                <a:solidFill>
                  <a:schemeClr val="tx1">
                    <a:lumMod val="85000"/>
                    <a:lumOff val="15000"/>
                  </a:schemeClr>
                </a:solidFill>
              </a:rPr>
              <a:t> las Juntas R11 y R12 (Newtons)</a:t>
            </a:r>
          </a:p>
        </p:txBody>
      </p:sp>
      <p:pic>
        <p:nvPicPr>
          <p:cNvPr id="5" name="Marcador de contenido 4" descr="Gráfico, Gráfico de líneas&#10;&#10;Descripción generada automáticamente">
            <a:extLst>
              <a:ext uri="{FF2B5EF4-FFF2-40B4-BE49-F238E27FC236}">
                <a16:creationId xmlns:a16="http://schemas.microsoft.com/office/drawing/2014/main" id="{35DE86EF-356A-592E-4F71-5746B063C134}"/>
              </a:ext>
            </a:extLst>
          </p:cNvPr>
          <p:cNvPicPr>
            <a:picLocks noGrp="1" noChangeAspect="1"/>
          </p:cNvPicPr>
          <p:nvPr>
            <p:ph idx="1"/>
          </p:nvPr>
        </p:nvPicPr>
        <p:blipFill>
          <a:blip r:embed="rId2"/>
          <a:stretch>
            <a:fillRect/>
          </a:stretch>
        </p:blipFill>
        <p:spPr>
          <a:xfrm>
            <a:off x="633999" y="1368366"/>
            <a:ext cx="6912217" cy="3597586"/>
          </a:xfrm>
          <a:prstGeom prst="rect">
            <a:avLst/>
          </a:prstGeom>
          <a:ln>
            <a:solidFill>
              <a:schemeClr val="tx1"/>
            </a:solidFill>
          </a:ln>
        </p:spPr>
      </p:pic>
      <p:cxnSp>
        <p:nvCxnSpPr>
          <p:cNvPr id="80" name="Straight Connector 79">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spTree>
    <p:extLst>
      <p:ext uri="{BB962C8B-B14F-4D97-AF65-F5344CB8AC3E}">
        <p14:creationId xmlns:p14="http://schemas.microsoft.com/office/powerpoint/2010/main" val="726487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4989062-8E0A-FDC5-551D-89AAE69D13D5}"/>
              </a:ext>
            </a:extLst>
          </p:cNvPr>
          <p:cNvSpPr>
            <a:spLocks noGrp="1"/>
          </p:cNvSpPr>
          <p:nvPr>
            <p:ph type="title"/>
          </p:nvPr>
        </p:nvSpPr>
        <p:spPr>
          <a:xfrm>
            <a:off x="1097280" y="286603"/>
            <a:ext cx="10058400" cy="1450757"/>
          </a:xfrm>
        </p:spPr>
        <p:txBody>
          <a:bodyPr>
            <a:normAutofit/>
          </a:bodyPr>
          <a:lstStyle/>
          <a:p>
            <a:r>
              <a:rPr lang="es-CO"/>
              <a:t>Simulación Computacional de la Cinemática </a:t>
            </a:r>
          </a:p>
        </p:txBody>
      </p:sp>
      <p:cxnSp>
        <p:nvCxnSpPr>
          <p:cNvPr id="11" name="Straight Connector 10">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graphicFrame>
        <p:nvGraphicFramePr>
          <p:cNvPr id="5" name="Marcador de contenido 2">
            <a:extLst>
              <a:ext uri="{FF2B5EF4-FFF2-40B4-BE49-F238E27FC236}">
                <a16:creationId xmlns:a16="http://schemas.microsoft.com/office/drawing/2014/main" id="{B6572DD4-06C2-1D71-4C0E-7B5954CC443C}"/>
              </a:ext>
            </a:extLst>
          </p:cNvPr>
          <p:cNvGraphicFramePr>
            <a:graphicFrameLocks noGrp="1"/>
          </p:cNvGraphicFramePr>
          <p:nvPr>
            <p:ph idx="1"/>
            <p:extLst>
              <p:ext uri="{D42A27DB-BD31-4B8C-83A1-F6EECF244321}">
                <p14:modId xmlns:p14="http://schemas.microsoft.com/office/powerpoint/2010/main" val="4155765403"/>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8035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473982-1EC0-E5BB-7BE8-6C23005B0135}"/>
              </a:ext>
            </a:extLst>
          </p:cNvPr>
          <p:cNvSpPr>
            <a:spLocks noGrp="1"/>
          </p:cNvSpPr>
          <p:nvPr>
            <p:ph type="title"/>
          </p:nvPr>
        </p:nvSpPr>
        <p:spPr/>
        <p:txBody>
          <a:bodyPr/>
          <a:lstStyle/>
          <a:p>
            <a:r>
              <a:rPr lang="es-CO" dirty="0"/>
              <a:t>Parámetros</a:t>
            </a:r>
          </a:p>
        </p:txBody>
      </p:sp>
      <p:graphicFrame>
        <p:nvGraphicFramePr>
          <p:cNvPr id="5" name="Marcador de contenido 2">
            <a:extLst>
              <a:ext uri="{FF2B5EF4-FFF2-40B4-BE49-F238E27FC236}">
                <a16:creationId xmlns:a16="http://schemas.microsoft.com/office/drawing/2014/main" id="{460CBC16-18B7-7B87-3007-368EE8D78081}"/>
              </a:ext>
            </a:extLst>
          </p:cNvPr>
          <p:cNvGraphicFramePr>
            <a:graphicFrameLocks noGrp="1"/>
          </p:cNvGraphicFramePr>
          <p:nvPr>
            <p:ph idx="1"/>
            <p:extLst>
              <p:ext uri="{D42A27DB-BD31-4B8C-83A1-F6EECF244321}">
                <p14:modId xmlns:p14="http://schemas.microsoft.com/office/powerpoint/2010/main" val="3110253566"/>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7064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4989062-8E0A-FDC5-551D-89AAE69D13D5}"/>
              </a:ext>
            </a:extLst>
          </p:cNvPr>
          <p:cNvSpPr>
            <a:spLocks noGrp="1"/>
          </p:cNvSpPr>
          <p:nvPr>
            <p:ph type="title"/>
          </p:nvPr>
        </p:nvSpPr>
        <p:spPr>
          <a:xfrm>
            <a:off x="1097280" y="286603"/>
            <a:ext cx="10058400" cy="1450757"/>
          </a:xfrm>
        </p:spPr>
        <p:txBody>
          <a:bodyPr>
            <a:normAutofit/>
          </a:bodyPr>
          <a:lstStyle/>
          <a:p>
            <a:r>
              <a:rPr lang="es-CO" dirty="0"/>
              <a:t>Ecuación para junta Rotacional</a:t>
            </a:r>
          </a:p>
        </p:txBody>
      </p:sp>
      <p:cxnSp>
        <p:nvCxnSpPr>
          <p:cNvPr id="11" name="Straight Connector 10">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pic>
        <p:nvPicPr>
          <p:cNvPr id="14" name="Marcador de contenido 13">
            <a:extLst>
              <a:ext uri="{FF2B5EF4-FFF2-40B4-BE49-F238E27FC236}">
                <a16:creationId xmlns:a16="http://schemas.microsoft.com/office/drawing/2014/main" id="{1DDB949E-2B3B-D1D9-AD1A-652B67F0A93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3926" y="3972610"/>
            <a:ext cx="10659762" cy="514872"/>
          </a:xfrm>
        </p:spPr>
      </p:pic>
      <p:pic>
        <p:nvPicPr>
          <p:cNvPr id="16" name="Gráfico 15">
            <a:extLst>
              <a:ext uri="{FF2B5EF4-FFF2-40B4-BE49-F238E27FC236}">
                <a16:creationId xmlns:a16="http://schemas.microsoft.com/office/drawing/2014/main" id="{E6E3F7E1-5DFD-3DC2-F83C-B6945B7FCA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3551" y="2963872"/>
            <a:ext cx="10553885" cy="489128"/>
          </a:xfrm>
          <a:prstGeom prst="rect">
            <a:avLst/>
          </a:prstGeom>
        </p:spPr>
      </p:pic>
    </p:spTree>
    <p:extLst>
      <p:ext uri="{BB962C8B-B14F-4D97-AF65-F5344CB8AC3E}">
        <p14:creationId xmlns:p14="http://schemas.microsoft.com/office/powerpoint/2010/main" val="301567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4989062-8E0A-FDC5-551D-89AAE69D13D5}"/>
              </a:ext>
            </a:extLst>
          </p:cNvPr>
          <p:cNvSpPr>
            <a:spLocks noGrp="1"/>
          </p:cNvSpPr>
          <p:nvPr>
            <p:ph type="title"/>
          </p:nvPr>
        </p:nvSpPr>
        <p:spPr>
          <a:xfrm>
            <a:off x="1097280" y="286603"/>
            <a:ext cx="10058400" cy="1450757"/>
          </a:xfrm>
        </p:spPr>
        <p:txBody>
          <a:bodyPr>
            <a:normAutofit/>
          </a:bodyPr>
          <a:lstStyle/>
          <a:p>
            <a:r>
              <a:rPr lang="es-CO" dirty="0"/>
              <a:t>Ecuación para junta Prismática</a:t>
            </a:r>
          </a:p>
        </p:txBody>
      </p:sp>
      <p:cxnSp>
        <p:nvCxnSpPr>
          <p:cNvPr id="11" name="Straight Connector 10">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pic>
        <p:nvPicPr>
          <p:cNvPr id="6" name="Marcador de contenido 5">
            <a:extLst>
              <a:ext uri="{FF2B5EF4-FFF2-40B4-BE49-F238E27FC236}">
                <a16:creationId xmlns:a16="http://schemas.microsoft.com/office/drawing/2014/main" id="{96A9D986-4CA3-4698-B827-734C9D9AACE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2866" y="2947520"/>
            <a:ext cx="10308292" cy="1374439"/>
          </a:xfrm>
        </p:spPr>
      </p:pic>
    </p:spTree>
    <p:extLst>
      <p:ext uri="{BB962C8B-B14F-4D97-AF65-F5344CB8AC3E}">
        <p14:creationId xmlns:p14="http://schemas.microsoft.com/office/powerpoint/2010/main" val="2251920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62179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EC3BB9A0-C46E-FCD2-C13C-484893B71E17}"/>
              </a:ext>
            </a:extLst>
          </p:cNvPr>
          <p:cNvSpPr>
            <a:spLocks noGrp="1"/>
          </p:cNvSpPr>
          <p:nvPr>
            <p:ph idx="1"/>
          </p:nvPr>
        </p:nvSpPr>
        <p:spPr>
          <a:xfrm>
            <a:off x="1097281" y="2108201"/>
            <a:ext cx="6388242" cy="3760891"/>
          </a:xfrm>
        </p:spPr>
        <p:txBody>
          <a:bodyPr>
            <a:normAutofit/>
          </a:bodyPr>
          <a:lstStyle/>
          <a:p>
            <a:r>
              <a:rPr lang="es-CO" sz="4800" dirty="0"/>
              <a:t>Servomecanismo de pick and place</a:t>
            </a:r>
            <a:endParaRPr lang="en-US" dirty="0">
              <a:hlinkClick r:id="rId4"/>
            </a:endParaRPr>
          </a:p>
          <a:p>
            <a:r>
              <a:rPr lang="en-US" sz="2400" dirty="0">
                <a:hlinkClick r:id="rId4"/>
              </a:rPr>
              <a:t>https://www.youtube.com/shorts/Go2qCykVICA</a:t>
            </a:r>
            <a:endParaRPr lang="en-US" sz="2400" dirty="0"/>
          </a:p>
          <a:p>
            <a:endParaRPr lang="en-US" sz="2800" dirty="0"/>
          </a:p>
        </p:txBody>
      </p:sp>
      <p:pic>
        <p:nvPicPr>
          <p:cNvPr id="4" name="Robotic Gripper Save and Make Design">
            <a:hlinkClick r:id="" action="ppaction://media"/>
            <a:extLst>
              <a:ext uri="{FF2B5EF4-FFF2-40B4-BE49-F238E27FC236}">
                <a16:creationId xmlns:a16="http://schemas.microsoft.com/office/drawing/2014/main" id="{ECA42BB5-C79D-B8E6-2791-5DD67F5CCE5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17311" y="9110"/>
            <a:ext cx="3606034" cy="6410731"/>
          </a:xfrm>
          <a:prstGeom prst="rect">
            <a:avLst/>
          </a:prstGeom>
        </p:spPr>
      </p:pic>
      <p:sp>
        <p:nvSpPr>
          <p:cNvPr id="15" name="Rectangle 14">
            <a:extLst>
              <a:ext uri="{FF2B5EF4-FFF2-40B4-BE49-F238E27FC236}">
                <a16:creationId xmlns:a16="http://schemas.microsoft.com/office/drawing/2014/main" id="{FEC9799F-A0B8-45B9-8164-71F283892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spTree>
    <p:extLst>
      <p:ext uri="{BB962C8B-B14F-4D97-AF65-F5344CB8AC3E}">
        <p14:creationId xmlns:p14="http://schemas.microsoft.com/office/powerpoint/2010/main" val="170708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C462E1-ABD2-8E4F-DE65-84A2005FC9E8}"/>
              </a:ext>
            </a:extLst>
          </p:cNvPr>
          <p:cNvSpPr>
            <a:spLocks noGrp="1"/>
          </p:cNvSpPr>
          <p:nvPr>
            <p:ph type="title"/>
          </p:nvPr>
        </p:nvSpPr>
        <p:spPr/>
        <p:txBody>
          <a:bodyPr/>
          <a:lstStyle/>
          <a:p>
            <a:r>
              <a:rPr lang="es-CO" dirty="0"/>
              <a:t>Vector C</a:t>
            </a:r>
          </a:p>
        </p:txBody>
      </p:sp>
      <p:pic>
        <p:nvPicPr>
          <p:cNvPr id="5" name="Marcador de contenido 4" descr="Forma&#10;&#10;Descripción generada automáticamente con confianza baja">
            <a:extLst>
              <a:ext uri="{FF2B5EF4-FFF2-40B4-BE49-F238E27FC236}">
                <a16:creationId xmlns:a16="http://schemas.microsoft.com/office/drawing/2014/main" id="{CB855FCA-B5BF-54B8-BCA7-84C1CE04FB0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868" b="64682"/>
          <a:stretch/>
        </p:blipFill>
        <p:spPr>
          <a:xfrm>
            <a:off x="780133" y="2050450"/>
            <a:ext cx="6254541" cy="3676582"/>
          </a:xfrm>
        </p:spPr>
      </p:pic>
      <p:pic>
        <p:nvPicPr>
          <p:cNvPr id="6" name="Marcador de contenido 4" descr="Forma&#10;&#10;Descripción generada automáticamente con confianza baja">
            <a:extLst>
              <a:ext uri="{FF2B5EF4-FFF2-40B4-BE49-F238E27FC236}">
                <a16:creationId xmlns:a16="http://schemas.microsoft.com/office/drawing/2014/main" id="{BA39256A-B0FA-69A0-42C9-BE563E8EA09B}"/>
              </a:ext>
            </a:extLst>
          </p:cNvPr>
          <p:cNvPicPr>
            <a:picLocks noChangeAspect="1"/>
          </p:cNvPicPr>
          <p:nvPr/>
        </p:nvPicPr>
        <p:blipFill rotWithShape="1">
          <a:blip r:embed="rId2">
            <a:extLst>
              <a:ext uri="{28A0092B-C50C-407E-A947-70E740481C1C}">
                <a14:useLocalDpi xmlns:a14="http://schemas.microsoft.com/office/drawing/2010/main" val="0"/>
              </a:ext>
            </a:extLst>
          </a:blip>
          <a:srcRect t="41777"/>
          <a:stretch/>
        </p:blipFill>
        <p:spPr>
          <a:xfrm>
            <a:off x="7290861" y="1929305"/>
            <a:ext cx="4121006" cy="3918872"/>
          </a:xfrm>
          <a:prstGeom prst="rect">
            <a:avLst/>
          </a:prstGeom>
        </p:spPr>
      </p:pic>
    </p:spTree>
    <p:extLst>
      <p:ext uri="{BB962C8B-B14F-4D97-AF65-F5344CB8AC3E}">
        <p14:creationId xmlns:p14="http://schemas.microsoft.com/office/powerpoint/2010/main" val="3750843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Imagen 15" descr="Forma&#10;&#10;Descripción generada automáticamente con confianza media">
            <a:extLst>
              <a:ext uri="{FF2B5EF4-FFF2-40B4-BE49-F238E27FC236}">
                <a16:creationId xmlns:a16="http://schemas.microsoft.com/office/drawing/2014/main" id="{85A06805-D72C-738D-8077-C59BAD6151D1}"/>
              </a:ext>
            </a:extLst>
          </p:cNvPr>
          <p:cNvPicPr>
            <a:picLocks noChangeAspect="1"/>
          </p:cNvPicPr>
          <p:nvPr/>
        </p:nvPicPr>
        <p:blipFill rotWithShape="1">
          <a:blip r:embed="rId2">
            <a:extLst>
              <a:ext uri="{28A0092B-C50C-407E-A947-70E740481C1C}">
                <a14:useLocalDpi xmlns:a14="http://schemas.microsoft.com/office/drawing/2010/main" val="0"/>
              </a:ext>
            </a:extLst>
          </a:blip>
          <a:srcRect r="61830" b="21941"/>
          <a:stretch/>
        </p:blipFill>
        <p:spPr>
          <a:xfrm>
            <a:off x="0" y="97322"/>
            <a:ext cx="11946194" cy="6760678"/>
          </a:xfrm>
          <a:prstGeom prst="rect">
            <a:avLst/>
          </a:prstGeom>
        </p:spPr>
      </p:pic>
    </p:spTree>
    <p:extLst>
      <p:ext uri="{BB962C8B-B14F-4D97-AF65-F5344CB8AC3E}">
        <p14:creationId xmlns:p14="http://schemas.microsoft.com/office/powerpoint/2010/main" val="643105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6">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4989062-8E0A-FDC5-551D-89AAE69D13D5}"/>
              </a:ext>
            </a:extLst>
          </p:cNvPr>
          <p:cNvSpPr>
            <a:spLocks noGrp="1"/>
          </p:cNvSpPr>
          <p:nvPr>
            <p:ph type="title"/>
          </p:nvPr>
        </p:nvSpPr>
        <p:spPr>
          <a:xfrm>
            <a:off x="6411685" y="634946"/>
            <a:ext cx="5127171" cy="1450757"/>
          </a:xfrm>
        </p:spPr>
        <p:txBody>
          <a:bodyPr>
            <a:normAutofit/>
          </a:bodyPr>
          <a:lstStyle/>
          <a:p>
            <a:r>
              <a:rPr lang="es-CO" dirty="0"/>
              <a:t>Puntos de análisis</a:t>
            </a:r>
          </a:p>
        </p:txBody>
      </p:sp>
      <p:pic>
        <p:nvPicPr>
          <p:cNvPr id="5" name="Imagen 4" descr="Diagrama, Esquemático&#10;&#10;Descripción generada automáticamente">
            <a:extLst>
              <a:ext uri="{FF2B5EF4-FFF2-40B4-BE49-F238E27FC236}">
                <a16:creationId xmlns:a16="http://schemas.microsoft.com/office/drawing/2014/main" id="{3337D452-12AF-6F3B-F26D-0818E5FB408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56" t="49451" r="-2925" b="-411"/>
          <a:stretch/>
        </p:blipFill>
        <p:spPr bwMode="auto">
          <a:xfrm>
            <a:off x="643192" y="1271690"/>
            <a:ext cx="5115347" cy="3994579"/>
          </a:xfrm>
          <a:prstGeom prst="rect">
            <a:avLst/>
          </a:prstGeom>
          <a:noFill/>
          <a:extLst>
            <a:ext uri="{53640926-AAD7-44D8-BBD7-CCE9431645EC}">
              <a14:shadowObscured xmlns:a14="http://schemas.microsoft.com/office/drawing/2010/main"/>
            </a:ext>
          </a:extLst>
        </p:spPr>
      </p:pic>
      <p:cxnSp>
        <p:nvCxnSpPr>
          <p:cNvPr id="34" name="Straight Connector 28">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Marcador de contenido 3">
            <a:extLst>
              <a:ext uri="{FF2B5EF4-FFF2-40B4-BE49-F238E27FC236}">
                <a16:creationId xmlns:a16="http://schemas.microsoft.com/office/drawing/2014/main" id="{C2444BB8-7248-A739-43BF-4F548B23AEE0}"/>
              </a:ext>
            </a:extLst>
          </p:cNvPr>
          <p:cNvSpPr>
            <a:spLocks noGrp="1"/>
          </p:cNvSpPr>
          <p:nvPr>
            <p:ph idx="1"/>
          </p:nvPr>
        </p:nvSpPr>
        <p:spPr>
          <a:xfrm>
            <a:off x="6411684" y="2407436"/>
            <a:ext cx="5127172" cy="3461658"/>
          </a:xfrm>
        </p:spPr>
        <p:txBody>
          <a:bodyPr>
            <a:normAutofit/>
          </a:bodyPr>
          <a:lstStyle/>
          <a:p>
            <a:r>
              <a:rPr lang="es-CO"/>
              <a:t>Angulo de rotación del eslabón 2</a:t>
            </a:r>
          </a:p>
          <a:p>
            <a:r>
              <a:rPr lang="es-CO"/>
              <a:t>Posición del eslabón 9</a:t>
            </a:r>
          </a:p>
        </p:txBody>
      </p:sp>
      <p:sp>
        <p:nvSpPr>
          <p:cNvPr id="35" name="Rectangle 30">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spTree>
    <p:extLst>
      <p:ext uri="{BB962C8B-B14F-4D97-AF65-F5344CB8AC3E}">
        <p14:creationId xmlns:p14="http://schemas.microsoft.com/office/powerpoint/2010/main" val="478163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F4B1205F-7D31-97B4-C873-FCC83E041D4E}"/>
              </a:ext>
            </a:extLst>
          </p:cNvPr>
          <p:cNvPicPr>
            <a:picLocks noChangeAspect="1"/>
          </p:cNvPicPr>
          <p:nvPr/>
        </p:nvPicPr>
        <p:blipFill rotWithShape="1">
          <a:blip r:embed="rId2"/>
          <a:srcRect b="63194"/>
          <a:stretch/>
        </p:blipFill>
        <p:spPr>
          <a:xfrm>
            <a:off x="266263" y="590549"/>
            <a:ext cx="11404094" cy="5534025"/>
          </a:xfrm>
          <a:prstGeom prst="rect">
            <a:avLst/>
          </a:prstGeom>
        </p:spPr>
      </p:pic>
    </p:spTree>
    <p:extLst>
      <p:ext uri="{BB962C8B-B14F-4D97-AF65-F5344CB8AC3E}">
        <p14:creationId xmlns:p14="http://schemas.microsoft.com/office/powerpoint/2010/main" val="3254093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F4B1205F-7D31-97B4-C873-FCC83E041D4E}"/>
              </a:ext>
            </a:extLst>
          </p:cNvPr>
          <p:cNvPicPr>
            <a:picLocks noChangeAspect="1"/>
          </p:cNvPicPr>
          <p:nvPr/>
        </p:nvPicPr>
        <p:blipFill rotWithShape="1">
          <a:blip r:embed="rId2"/>
          <a:srcRect l="80" t="36870" r="-80" b="31772"/>
          <a:stretch/>
        </p:blipFill>
        <p:spPr>
          <a:xfrm>
            <a:off x="161488" y="1000125"/>
            <a:ext cx="11404094" cy="4714876"/>
          </a:xfrm>
          <a:prstGeom prst="rect">
            <a:avLst/>
          </a:prstGeom>
        </p:spPr>
      </p:pic>
    </p:spTree>
    <p:extLst>
      <p:ext uri="{BB962C8B-B14F-4D97-AF65-F5344CB8AC3E}">
        <p14:creationId xmlns:p14="http://schemas.microsoft.com/office/powerpoint/2010/main" val="4052717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F4B1205F-7D31-97B4-C873-FCC83E041D4E}"/>
              </a:ext>
            </a:extLst>
          </p:cNvPr>
          <p:cNvPicPr>
            <a:picLocks noChangeAspect="1"/>
          </p:cNvPicPr>
          <p:nvPr/>
        </p:nvPicPr>
        <p:blipFill rotWithShape="1">
          <a:blip r:embed="rId2"/>
          <a:srcRect l="-338" t="68228" r="338" b="414"/>
          <a:stretch/>
        </p:blipFill>
        <p:spPr>
          <a:xfrm>
            <a:off x="161488" y="1000125"/>
            <a:ext cx="11404094" cy="4714876"/>
          </a:xfrm>
          <a:prstGeom prst="rect">
            <a:avLst/>
          </a:prstGeom>
        </p:spPr>
      </p:pic>
    </p:spTree>
    <p:extLst>
      <p:ext uri="{BB962C8B-B14F-4D97-AF65-F5344CB8AC3E}">
        <p14:creationId xmlns:p14="http://schemas.microsoft.com/office/powerpoint/2010/main" val="653357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7D7B638-4959-069A-DBED-195E2CB964B2}"/>
              </a:ext>
            </a:extLst>
          </p:cNvPr>
          <p:cNvPicPr>
            <a:picLocks noChangeAspect="1"/>
          </p:cNvPicPr>
          <p:nvPr/>
        </p:nvPicPr>
        <p:blipFill rotWithShape="1">
          <a:blip r:embed="rId2"/>
          <a:srcRect b="62639"/>
          <a:stretch/>
        </p:blipFill>
        <p:spPr>
          <a:xfrm>
            <a:off x="399613" y="695325"/>
            <a:ext cx="10809113" cy="5324475"/>
          </a:xfrm>
          <a:prstGeom prst="rect">
            <a:avLst/>
          </a:prstGeom>
        </p:spPr>
      </p:pic>
    </p:spTree>
    <p:extLst>
      <p:ext uri="{BB962C8B-B14F-4D97-AF65-F5344CB8AC3E}">
        <p14:creationId xmlns:p14="http://schemas.microsoft.com/office/powerpoint/2010/main" val="984717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7D7B638-4959-069A-DBED-195E2CB964B2}"/>
              </a:ext>
            </a:extLst>
          </p:cNvPr>
          <p:cNvPicPr>
            <a:picLocks noChangeAspect="1"/>
          </p:cNvPicPr>
          <p:nvPr/>
        </p:nvPicPr>
        <p:blipFill rotWithShape="1">
          <a:blip r:embed="rId2"/>
          <a:srcRect l="704" t="37294" r="-704" b="31293"/>
          <a:stretch/>
        </p:blipFill>
        <p:spPr>
          <a:xfrm>
            <a:off x="238126" y="895351"/>
            <a:ext cx="11449050" cy="4741789"/>
          </a:xfrm>
          <a:prstGeom prst="rect">
            <a:avLst/>
          </a:prstGeom>
        </p:spPr>
      </p:pic>
    </p:spTree>
    <p:extLst>
      <p:ext uri="{BB962C8B-B14F-4D97-AF65-F5344CB8AC3E}">
        <p14:creationId xmlns:p14="http://schemas.microsoft.com/office/powerpoint/2010/main" val="707156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7D7B638-4959-069A-DBED-195E2CB964B2}"/>
              </a:ext>
            </a:extLst>
          </p:cNvPr>
          <p:cNvPicPr>
            <a:picLocks noChangeAspect="1"/>
          </p:cNvPicPr>
          <p:nvPr/>
        </p:nvPicPr>
        <p:blipFill rotWithShape="1">
          <a:blip r:embed="rId2"/>
          <a:srcRect l="-1" t="68718" r="1" b="-131"/>
          <a:stretch/>
        </p:blipFill>
        <p:spPr>
          <a:xfrm>
            <a:off x="314326" y="895351"/>
            <a:ext cx="11449050" cy="4741789"/>
          </a:xfrm>
          <a:prstGeom prst="rect">
            <a:avLst/>
          </a:prstGeom>
        </p:spPr>
      </p:pic>
    </p:spTree>
    <p:extLst>
      <p:ext uri="{BB962C8B-B14F-4D97-AF65-F5344CB8AC3E}">
        <p14:creationId xmlns:p14="http://schemas.microsoft.com/office/powerpoint/2010/main" val="3216616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F4F9E7E-239A-2ED3-00BC-247311FC9D15}"/>
              </a:ext>
            </a:extLst>
          </p:cNvPr>
          <p:cNvPicPr>
            <a:picLocks noChangeAspect="1"/>
          </p:cNvPicPr>
          <p:nvPr/>
        </p:nvPicPr>
        <p:blipFill rotWithShape="1">
          <a:blip r:embed="rId2"/>
          <a:srcRect b="62639"/>
          <a:stretch/>
        </p:blipFill>
        <p:spPr>
          <a:xfrm>
            <a:off x="471269" y="552450"/>
            <a:ext cx="11249462" cy="5541387"/>
          </a:xfrm>
          <a:prstGeom prst="rect">
            <a:avLst/>
          </a:prstGeom>
        </p:spPr>
      </p:pic>
    </p:spTree>
    <p:extLst>
      <p:ext uri="{BB962C8B-B14F-4D97-AF65-F5344CB8AC3E}">
        <p14:creationId xmlns:p14="http://schemas.microsoft.com/office/powerpoint/2010/main" val="1173897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80C71F6-19E8-9C8A-B4C2-9453F05F60A1}"/>
              </a:ext>
            </a:extLst>
          </p:cNvPr>
          <p:cNvSpPr>
            <a:spLocks noGrp="1"/>
          </p:cNvSpPr>
          <p:nvPr>
            <p:ph type="title"/>
          </p:nvPr>
        </p:nvSpPr>
        <p:spPr>
          <a:xfrm>
            <a:off x="8108524" y="481739"/>
            <a:ext cx="3401961" cy="1585205"/>
          </a:xfrm>
        </p:spPr>
        <p:txBody>
          <a:bodyPr vert="horz" lIns="91440" tIns="45720" rIns="91440" bIns="45720" rtlCol="0" anchor="b">
            <a:normAutofit/>
          </a:bodyPr>
          <a:lstStyle/>
          <a:p>
            <a:r>
              <a:rPr lang="es-CO" sz="5400" dirty="0">
                <a:solidFill>
                  <a:schemeClr val="tx1">
                    <a:lumMod val="85000"/>
                    <a:lumOff val="15000"/>
                  </a:schemeClr>
                </a:solidFill>
              </a:rPr>
              <a:t>Diagrama Cinemático</a:t>
            </a:r>
          </a:p>
        </p:txBody>
      </p:sp>
      <p:pic>
        <p:nvPicPr>
          <p:cNvPr id="4" name="Imagen 3" descr="Diagrama, Esquemático&#10;&#10;Descripción generada automáticamente">
            <a:extLst>
              <a:ext uri="{FF2B5EF4-FFF2-40B4-BE49-F238E27FC236}">
                <a16:creationId xmlns:a16="http://schemas.microsoft.com/office/drawing/2014/main" id="{C6A7D199-92CB-BA86-8424-F455E2ACC7C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56" t="49451" r="-2925" b="-411"/>
          <a:stretch/>
        </p:blipFill>
        <p:spPr bwMode="auto">
          <a:xfrm>
            <a:off x="98835" y="0"/>
            <a:ext cx="7794166" cy="6086473"/>
          </a:xfrm>
          <a:prstGeom prst="rect">
            <a:avLst/>
          </a:prstGeom>
          <a:noFill/>
          <a:extLst>
            <a:ext uri="{53640926-AAD7-44D8-BBD7-CCE9431645EC}">
              <a14:shadowObscured xmlns:a14="http://schemas.microsoft.com/office/drawing/2010/main"/>
            </a:ext>
          </a:extLst>
        </p:spPr>
      </p:pic>
      <p:cxnSp>
        <p:nvCxnSpPr>
          <p:cNvPr id="15" name="Straight Connector 1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sp>
        <p:nvSpPr>
          <p:cNvPr id="6" name="Título 1">
            <a:extLst>
              <a:ext uri="{FF2B5EF4-FFF2-40B4-BE49-F238E27FC236}">
                <a16:creationId xmlns:a16="http://schemas.microsoft.com/office/drawing/2014/main" id="{361488AD-AAD0-424C-1341-CFEE20A8A63C}"/>
              </a:ext>
            </a:extLst>
          </p:cNvPr>
          <p:cNvSpPr txBox="1">
            <a:spLocks/>
          </p:cNvSpPr>
          <p:nvPr/>
        </p:nvSpPr>
        <p:spPr>
          <a:xfrm>
            <a:off x="8176006" y="2722036"/>
            <a:ext cx="3401961" cy="1585205"/>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pPr lvl="0">
              <a:lnSpc>
                <a:spcPct val="107000"/>
              </a:lnSpc>
            </a:pPr>
            <a:r>
              <a:rPr lang="es-CO" sz="2600" kern="100" dirty="0">
                <a:effectLst/>
                <a:latin typeface="+mn-lt"/>
                <a:ea typeface="Calibri" panose="020F0502020204030204" pitchFamily="34" charset="0"/>
                <a:cs typeface="Times New Roman" panose="02020603050405020304" pitchFamily="18" charset="0"/>
              </a:rPr>
              <a:t>Eslabones (n): 10</a:t>
            </a:r>
          </a:p>
          <a:p>
            <a:pPr lvl="0">
              <a:lnSpc>
                <a:spcPct val="107000"/>
              </a:lnSpc>
            </a:pPr>
            <a:r>
              <a:rPr lang="es-CO" sz="2600" kern="100" dirty="0">
                <a:effectLst/>
                <a:latin typeface="+mn-lt"/>
                <a:ea typeface="Calibri" panose="020F0502020204030204" pitchFamily="34" charset="0"/>
                <a:cs typeface="Times New Roman" panose="02020603050405020304" pitchFamily="18" charset="0"/>
              </a:rPr>
              <a:t>Juntas 1 GDL (J1): </a:t>
            </a:r>
          </a:p>
          <a:p>
            <a:pPr lvl="0">
              <a:lnSpc>
                <a:spcPct val="107000"/>
              </a:lnSpc>
            </a:pPr>
            <a:r>
              <a:rPr lang="es-CO" sz="2600" kern="100" dirty="0">
                <a:effectLst/>
                <a:latin typeface="+mn-lt"/>
                <a:ea typeface="Calibri" panose="020F0502020204030204" pitchFamily="34" charset="0"/>
                <a:cs typeface="Times New Roman" panose="02020603050405020304" pitchFamily="18" charset="0"/>
              </a:rPr>
              <a:t>12 Rotacionales  </a:t>
            </a:r>
          </a:p>
          <a:p>
            <a:pPr lvl="0">
              <a:lnSpc>
                <a:spcPct val="107000"/>
              </a:lnSpc>
            </a:pPr>
            <a:r>
              <a:rPr lang="es-CO" sz="2600" kern="100" dirty="0">
                <a:effectLst/>
                <a:latin typeface="+mn-lt"/>
                <a:ea typeface="Calibri" panose="020F0502020204030204" pitchFamily="34" charset="0"/>
                <a:cs typeface="Times New Roman" panose="02020603050405020304" pitchFamily="18" charset="0"/>
              </a:rPr>
              <a:t>1 Prismática</a:t>
            </a:r>
          </a:p>
          <a:p>
            <a:pPr marL="457200">
              <a:lnSpc>
                <a:spcPct val="107000"/>
              </a:lnSpc>
            </a:pPr>
            <a:r>
              <a:rPr lang="es-CO"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CO"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39C8DAA1-AF60-3981-B159-0E9CF502E497}"/>
                  </a:ext>
                </a:extLst>
              </p:cNvPr>
              <p:cNvSpPr txBox="1"/>
              <p:nvPr/>
            </p:nvSpPr>
            <p:spPr>
              <a:xfrm>
                <a:off x="7743825" y="4715136"/>
                <a:ext cx="4919404" cy="1371337"/>
              </a:xfrm>
              <a:prstGeom prst="rect">
                <a:avLst/>
              </a:prstGeom>
              <a:noFill/>
            </p:spPr>
            <p:txBody>
              <a:bodyPr wrap="square">
                <a:spAutoFit/>
              </a:bodyPr>
              <a:lstStyle/>
              <a:p>
                <a:pPr marL="457200">
                  <a:lnSpc>
                    <a:spcPct val="107000"/>
                  </a:lnSpc>
                </a:pPr>
                <a14:m>
                  <m:oMathPara xmlns:m="http://schemas.openxmlformats.org/officeDocument/2006/math">
                    <m:oMathParaPr>
                      <m:jc m:val="centerGroup"/>
                    </m:oMathParaPr>
                    <m:oMath xmlns:m="http://schemas.openxmlformats.org/officeDocument/2006/math">
                      <m:r>
                        <a:rPr lang="es-CO" sz="2400" i="1" kern="100" smtClean="0">
                          <a:effectLst/>
                          <a:latin typeface="Cambria Math" panose="02040503050406030204" pitchFamily="18" charset="0"/>
                          <a:ea typeface="Calibri" panose="020F0502020204030204" pitchFamily="34" charset="0"/>
                          <a:cs typeface="Times New Roman" panose="02020603050405020304" pitchFamily="18" charset="0"/>
                        </a:rPr>
                        <m:t>𝑚</m:t>
                      </m:r>
                      <m:r>
                        <a:rPr lang="es-CO" sz="2400" i="1" kern="100" smtClean="0">
                          <a:effectLst/>
                          <a:latin typeface="Cambria Math" panose="02040503050406030204" pitchFamily="18" charset="0"/>
                          <a:ea typeface="Calibri" panose="020F0502020204030204" pitchFamily="34" charset="0"/>
                          <a:cs typeface="Times New Roman" panose="02020603050405020304" pitchFamily="18" charset="0"/>
                        </a:rPr>
                        <m:t>=  3</m:t>
                      </m:r>
                      <m:d>
                        <m:dPr>
                          <m:ctrlPr>
                            <a:rPr lang="es-CO"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O" sz="2400" i="1" kern="100">
                              <a:effectLst/>
                              <a:latin typeface="Cambria Math" panose="02040503050406030204" pitchFamily="18" charset="0"/>
                              <a:ea typeface="Times New Roman" panose="02020603050405020304" pitchFamily="18" charset="0"/>
                              <a:cs typeface="Times New Roman" panose="02020603050405020304" pitchFamily="18" charset="0"/>
                            </a:rPr>
                            <m:t>𝑛</m:t>
                          </m:r>
                          <m:r>
                            <a:rPr lang="es-CO" sz="2400" i="1" kern="100">
                              <a:effectLst/>
                              <a:latin typeface="Cambria Math" panose="02040503050406030204" pitchFamily="18" charset="0"/>
                              <a:ea typeface="Times New Roman" panose="02020603050405020304" pitchFamily="18" charset="0"/>
                              <a:cs typeface="Times New Roman" panose="02020603050405020304" pitchFamily="18" charset="0"/>
                            </a:rPr>
                            <m:t>−1</m:t>
                          </m:r>
                        </m:e>
                      </m:d>
                      <m:r>
                        <a:rPr lang="es-CO" sz="2400" i="1" kern="100">
                          <a:effectLst/>
                          <a:latin typeface="Cambria Math" panose="02040503050406030204" pitchFamily="18" charset="0"/>
                          <a:ea typeface="Times New Roman" panose="02020603050405020304" pitchFamily="18" charset="0"/>
                          <a:cs typeface="Times New Roman" panose="02020603050405020304" pitchFamily="18" charset="0"/>
                        </a:rPr>
                        <m:t>−2</m:t>
                      </m:r>
                      <m:sSub>
                        <m:sSubPr>
                          <m:ctrlPr>
                            <a:rPr lang="es-CO"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O" sz="2400" i="1" kern="100">
                              <a:effectLst/>
                              <a:latin typeface="Cambria Math" panose="02040503050406030204" pitchFamily="18" charset="0"/>
                              <a:ea typeface="Times New Roman" panose="02020603050405020304" pitchFamily="18" charset="0"/>
                              <a:cs typeface="Times New Roman" panose="02020603050405020304" pitchFamily="18" charset="0"/>
                            </a:rPr>
                            <m:t>𝐽</m:t>
                          </m:r>
                        </m:e>
                        <m:sub>
                          <m:r>
                            <a:rPr lang="es-CO" sz="24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s-CO" sz="24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CO" sz="24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CO" sz="2400" i="1" kern="100">
                              <a:effectLst/>
                              <a:latin typeface="Cambria Math" panose="02040503050406030204" pitchFamily="18" charset="0"/>
                              <a:ea typeface="Times New Roman" panose="02020603050405020304" pitchFamily="18" charset="0"/>
                              <a:cs typeface="Times New Roman" panose="02020603050405020304" pitchFamily="18" charset="0"/>
                            </a:rPr>
                            <m:t>𝐽</m:t>
                          </m:r>
                        </m:e>
                        <m:sub>
                          <m:r>
                            <a:rPr lang="es-CO" sz="24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s-CO" sz="2400" i="1" kern="100">
                          <a:effectLst/>
                          <a:latin typeface="Cambria Math" panose="02040503050406030204" pitchFamily="18" charset="0"/>
                          <a:ea typeface="Times New Roman" panose="02020603050405020304" pitchFamily="18" charset="0"/>
                          <a:cs typeface="Times New Roman" panose="02020603050405020304" pitchFamily="18" charset="0"/>
                        </a:rPr>
                        <m:t>=3</m:t>
                      </m:r>
                      <m:d>
                        <m:dPr>
                          <m:ctrlPr>
                            <a:rPr lang="es-CO"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O" sz="2400" i="1" kern="100">
                              <a:effectLst/>
                              <a:latin typeface="Cambria Math" panose="02040503050406030204" pitchFamily="18" charset="0"/>
                              <a:ea typeface="Times New Roman" panose="02020603050405020304" pitchFamily="18" charset="0"/>
                              <a:cs typeface="Times New Roman" panose="02020603050405020304" pitchFamily="18" charset="0"/>
                            </a:rPr>
                            <m:t>10−1</m:t>
                          </m:r>
                        </m:e>
                      </m:d>
                      <m:r>
                        <a:rPr lang="es-CO" sz="2400" i="1" kern="100">
                          <a:effectLst/>
                          <a:latin typeface="Cambria Math" panose="02040503050406030204" pitchFamily="18" charset="0"/>
                          <a:ea typeface="Times New Roman" panose="02020603050405020304" pitchFamily="18" charset="0"/>
                          <a:cs typeface="Times New Roman" panose="02020603050405020304" pitchFamily="18" charset="0"/>
                        </a:rPr>
                        <m:t>−2</m:t>
                      </m:r>
                      <m:d>
                        <m:dPr>
                          <m:ctrlPr>
                            <a:rPr lang="es-CO"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O" sz="2400" i="1" kern="100">
                              <a:effectLst/>
                              <a:latin typeface="Cambria Math" panose="02040503050406030204" pitchFamily="18" charset="0"/>
                              <a:ea typeface="Times New Roman" panose="02020603050405020304" pitchFamily="18" charset="0"/>
                              <a:cs typeface="Times New Roman" panose="02020603050405020304" pitchFamily="18" charset="0"/>
                            </a:rPr>
                            <m:t>13</m:t>
                          </m:r>
                        </m:e>
                      </m:d>
                      <m:r>
                        <a:rPr lang="es-CO" sz="2400" i="1" kern="10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s-CO" sz="24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s-CO" sz="2400" i="1" kern="100">
                              <a:effectLst/>
                              <a:latin typeface="Cambria Math" panose="02040503050406030204" pitchFamily="18" charset="0"/>
                              <a:ea typeface="Times New Roman" panose="02020603050405020304" pitchFamily="18" charset="0"/>
                              <a:cs typeface="Times New Roman" panose="02020603050405020304" pitchFamily="18" charset="0"/>
                            </a:rPr>
                            <m:t>0</m:t>
                          </m:r>
                        </m:e>
                      </m:d>
                    </m:oMath>
                  </m:oMathPara>
                </a14:m>
                <a:endParaRPr lang="es-CO"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14:m>
                  <m:oMathPara xmlns:m="http://schemas.openxmlformats.org/officeDocument/2006/math">
                    <m:oMathParaPr>
                      <m:jc m:val="centerGroup"/>
                    </m:oMathParaPr>
                    <m:oMath xmlns:m="http://schemas.openxmlformats.org/officeDocument/2006/math">
                      <m:r>
                        <a:rPr lang="es-CO" sz="2400" i="1" kern="100">
                          <a:effectLst/>
                          <a:latin typeface="Cambria Math" panose="02040503050406030204" pitchFamily="18" charset="0"/>
                          <a:ea typeface="Times New Roman" panose="02020603050405020304" pitchFamily="18" charset="0"/>
                          <a:cs typeface="Times New Roman" panose="02020603050405020304" pitchFamily="18" charset="0"/>
                        </a:rPr>
                        <m:t>𝑚</m:t>
                      </m:r>
                      <m:r>
                        <a:rPr lang="es-CO" sz="2400" i="1" kern="100">
                          <a:effectLst/>
                          <a:latin typeface="Cambria Math" panose="02040503050406030204" pitchFamily="18" charset="0"/>
                          <a:ea typeface="Times New Roman" panose="02020603050405020304" pitchFamily="18" charset="0"/>
                          <a:cs typeface="Times New Roman" panose="02020603050405020304" pitchFamily="18" charset="0"/>
                        </a:rPr>
                        <m:t>=27−26=1</m:t>
                      </m:r>
                    </m:oMath>
                  </m:oMathPara>
                </a14:m>
                <a:endParaRPr lang="es-CO"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CuadroTexto 7">
                <a:extLst>
                  <a:ext uri="{FF2B5EF4-FFF2-40B4-BE49-F238E27FC236}">
                    <a16:creationId xmlns:a16="http://schemas.microsoft.com/office/drawing/2014/main" id="{39C8DAA1-AF60-3981-B159-0E9CF502E497}"/>
                  </a:ext>
                </a:extLst>
              </p:cNvPr>
              <p:cNvSpPr txBox="1">
                <a:spLocks noRot="1" noChangeAspect="1" noMove="1" noResize="1" noEditPoints="1" noAdjustHandles="1" noChangeArrowheads="1" noChangeShapeType="1" noTextEdit="1"/>
              </p:cNvSpPr>
              <p:nvPr/>
            </p:nvSpPr>
            <p:spPr>
              <a:xfrm>
                <a:off x="7743825" y="4715136"/>
                <a:ext cx="4919404" cy="1371337"/>
              </a:xfrm>
              <a:prstGeom prst="rect">
                <a:avLst/>
              </a:prstGeom>
              <a:blipFill>
                <a:blip r:embed="rId3"/>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112799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F4F9E7E-239A-2ED3-00BC-247311FC9D15}"/>
              </a:ext>
            </a:extLst>
          </p:cNvPr>
          <p:cNvPicPr>
            <a:picLocks noChangeAspect="1"/>
          </p:cNvPicPr>
          <p:nvPr/>
        </p:nvPicPr>
        <p:blipFill rotWithShape="1">
          <a:blip r:embed="rId2"/>
          <a:srcRect l="-678" t="37505" r="678" b="31170"/>
          <a:stretch/>
        </p:blipFill>
        <p:spPr>
          <a:xfrm>
            <a:off x="166469" y="876300"/>
            <a:ext cx="11577580" cy="4781550"/>
          </a:xfrm>
          <a:prstGeom prst="rect">
            <a:avLst/>
          </a:prstGeom>
        </p:spPr>
      </p:pic>
    </p:spTree>
    <p:extLst>
      <p:ext uri="{BB962C8B-B14F-4D97-AF65-F5344CB8AC3E}">
        <p14:creationId xmlns:p14="http://schemas.microsoft.com/office/powerpoint/2010/main" val="3820383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F4F9E7E-239A-2ED3-00BC-247311FC9D15}"/>
              </a:ext>
            </a:extLst>
          </p:cNvPr>
          <p:cNvPicPr>
            <a:picLocks noChangeAspect="1"/>
          </p:cNvPicPr>
          <p:nvPr/>
        </p:nvPicPr>
        <p:blipFill rotWithShape="1">
          <a:blip r:embed="rId2"/>
          <a:srcRect l="183" t="69142" r="-183" b="-467"/>
          <a:stretch/>
        </p:blipFill>
        <p:spPr>
          <a:xfrm>
            <a:off x="166469" y="876300"/>
            <a:ext cx="11577580" cy="4781550"/>
          </a:xfrm>
          <a:prstGeom prst="rect">
            <a:avLst/>
          </a:prstGeom>
        </p:spPr>
      </p:pic>
    </p:spTree>
    <p:extLst>
      <p:ext uri="{BB962C8B-B14F-4D97-AF65-F5344CB8AC3E}">
        <p14:creationId xmlns:p14="http://schemas.microsoft.com/office/powerpoint/2010/main" val="3790965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4989062-8E0A-FDC5-551D-89AAE69D13D5}"/>
              </a:ext>
            </a:extLst>
          </p:cNvPr>
          <p:cNvSpPr>
            <a:spLocks noGrp="1"/>
          </p:cNvSpPr>
          <p:nvPr>
            <p:ph type="title"/>
          </p:nvPr>
        </p:nvSpPr>
        <p:spPr>
          <a:xfrm>
            <a:off x="1097280" y="286603"/>
            <a:ext cx="10058400" cy="1450757"/>
          </a:xfrm>
        </p:spPr>
        <p:txBody>
          <a:bodyPr>
            <a:normAutofit/>
          </a:bodyPr>
          <a:lstStyle/>
          <a:p>
            <a:r>
              <a:rPr lang="es-CO" dirty="0"/>
              <a:t>Conclusiones</a:t>
            </a:r>
          </a:p>
        </p:txBody>
      </p:sp>
      <p:cxnSp>
        <p:nvCxnSpPr>
          <p:cNvPr id="11" name="Straight Connector 10">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sp>
        <p:nvSpPr>
          <p:cNvPr id="4" name="Marcador de contenido 3">
            <a:extLst>
              <a:ext uri="{FF2B5EF4-FFF2-40B4-BE49-F238E27FC236}">
                <a16:creationId xmlns:a16="http://schemas.microsoft.com/office/drawing/2014/main" id="{F775A94B-6F22-FC4D-4A5C-53BFEEA15102}"/>
              </a:ext>
            </a:extLst>
          </p:cNvPr>
          <p:cNvSpPr>
            <a:spLocks noGrp="1"/>
          </p:cNvSpPr>
          <p:nvPr>
            <p:ph idx="1"/>
          </p:nvPr>
        </p:nvSpPr>
        <p:spPr/>
        <p:txBody>
          <a:bodyPr>
            <a:normAutofit lnSpcReduction="10000"/>
          </a:bodyPr>
          <a:lstStyle/>
          <a:p>
            <a:pPr>
              <a:buFont typeface="Arial" panose="020B0604020202020204" pitchFamily="34" charset="0"/>
              <a:buChar char="•"/>
            </a:pPr>
            <a:r>
              <a:rPr lang="es-CO" dirty="0"/>
              <a:t>El método computacional presenta excelentes resultados, sin embargo, para un uso práctico, se requiere la construcción de una librería sobre un lenguaje de programación más rápido como C/C++ o </a:t>
            </a:r>
            <a:r>
              <a:rPr lang="es-CO" dirty="0" err="1"/>
              <a:t>Rust</a:t>
            </a:r>
            <a:r>
              <a:rPr lang="es-CO" dirty="0"/>
              <a:t>, dado que la simulación tardo bastante tiempo en ejecutarse, en comparación con el software de Autodesk Inventor. (5m vs 10s)</a:t>
            </a:r>
          </a:p>
          <a:p>
            <a:pPr>
              <a:buFont typeface="Arial" panose="020B0604020202020204" pitchFamily="34" charset="0"/>
              <a:buChar char="•"/>
            </a:pPr>
            <a:r>
              <a:rPr lang="es-CO" dirty="0"/>
              <a:t>La noción de rango de la matriz puede ser una herramienta muy útil para verificar el correcto planteamiento de las ecuaciones, para una simulación cinemática computacional, pues permite verificar que todos los términos de la jacobiana sean linealmente independientes, requisito para poder utilizar el algoritmo de Newton-Raphson.</a:t>
            </a:r>
          </a:p>
          <a:p>
            <a:pPr>
              <a:buFont typeface="Arial" panose="020B0604020202020204" pitchFamily="34" charset="0"/>
              <a:buChar char="•"/>
            </a:pPr>
            <a:r>
              <a:rPr lang="es-CO" dirty="0"/>
              <a:t>Es posible mejorar los resultados de la simulación, utilizando una ecuación de gobierno con un perfil trapezoidal de velocidad, que refleje la limitación en la aceleración de un motor real, evitando cambios instantáneos de velocidad.</a:t>
            </a:r>
          </a:p>
          <a:p>
            <a:pPr>
              <a:buFont typeface="Arial" panose="020B0604020202020204" pitchFamily="34" charset="0"/>
              <a:buChar char="•"/>
            </a:pPr>
            <a:endParaRPr lang="es-CO" dirty="0"/>
          </a:p>
        </p:txBody>
      </p:sp>
    </p:spTree>
    <p:extLst>
      <p:ext uri="{BB962C8B-B14F-4D97-AF65-F5344CB8AC3E}">
        <p14:creationId xmlns:p14="http://schemas.microsoft.com/office/powerpoint/2010/main" val="1088201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4989062-8E0A-FDC5-551D-89AAE69D13D5}"/>
              </a:ext>
            </a:extLst>
          </p:cNvPr>
          <p:cNvSpPr>
            <a:spLocks noGrp="1"/>
          </p:cNvSpPr>
          <p:nvPr>
            <p:ph type="title"/>
          </p:nvPr>
        </p:nvSpPr>
        <p:spPr>
          <a:xfrm>
            <a:off x="1097280" y="286603"/>
            <a:ext cx="10058400" cy="1450757"/>
          </a:xfrm>
        </p:spPr>
        <p:txBody>
          <a:bodyPr>
            <a:normAutofit/>
          </a:bodyPr>
          <a:lstStyle/>
          <a:p>
            <a:r>
              <a:rPr lang="es-CO" dirty="0"/>
              <a:t>Disponibilidad de Código</a:t>
            </a:r>
          </a:p>
        </p:txBody>
      </p:sp>
      <p:cxnSp>
        <p:nvCxnSpPr>
          <p:cNvPr id="11" name="Straight Connector 10">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sp>
        <p:nvSpPr>
          <p:cNvPr id="4" name="Marcador de contenido 3">
            <a:extLst>
              <a:ext uri="{FF2B5EF4-FFF2-40B4-BE49-F238E27FC236}">
                <a16:creationId xmlns:a16="http://schemas.microsoft.com/office/drawing/2014/main" id="{F775A94B-6F22-FC4D-4A5C-53BFEEA15102}"/>
              </a:ext>
            </a:extLst>
          </p:cNvPr>
          <p:cNvSpPr>
            <a:spLocks noGrp="1"/>
          </p:cNvSpPr>
          <p:nvPr>
            <p:ph idx="1"/>
          </p:nvPr>
        </p:nvSpPr>
        <p:spPr/>
        <p:txBody>
          <a:bodyPr/>
          <a:lstStyle/>
          <a:p>
            <a:r>
              <a:rPr lang="es-CO" dirty="0">
                <a:hlinkClick r:id="rId2"/>
              </a:rPr>
              <a:t>https://drive.google.com/file/d/1j1mgmkpiiOYoAPGWxlCKlhmBA2KHMXXx/view?usp=sharing</a:t>
            </a:r>
            <a:endParaRPr lang="es-CO" dirty="0"/>
          </a:p>
          <a:p>
            <a:r>
              <a:rPr lang="es-CO" dirty="0">
                <a:hlinkClick r:id="rId3"/>
              </a:rPr>
              <a:t>https://github.com/caverar/DinamicaComputacionalSistemasMulticuerpo/blob/main/Proyecto/Codigo/simulation.ipynb</a:t>
            </a:r>
            <a:endParaRPr lang="es-CO" dirty="0"/>
          </a:p>
          <a:p>
            <a:endParaRPr lang="es-CO" dirty="0"/>
          </a:p>
        </p:txBody>
      </p:sp>
    </p:spTree>
    <p:extLst>
      <p:ext uri="{BB962C8B-B14F-4D97-AF65-F5344CB8AC3E}">
        <p14:creationId xmlns:p14="http://schemas.microsoft.com/office/powerpoint/2010/main" val="824882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1499D0-ECF5-F133-ED51-389C63B10DF3}"/>
              </a:ext>
            </a:extLst>
          </p:cNvPr>
          <p:cNvSpPr>
            <a:spLocks noGrp="1"/>
          </p:cNvSpPr>
          <p:nvPr>
            <p:ph type="title"/>
          </p:nvPr>
        </p:nvSpPr>
        <p:spPr/>
        <p:txBody>
          <a:bodyPr/>
          <a:lstStyle/>
          <a:p>
            <a:r>
              <a:rPr lang="es-CO" dirty="0"/>
              <a:t>Referencias</a:t>
            </a:r>
          </a:p>
        </p:txBody>
      </p:sp>
      <p:sp>
        <p:nvSpPr>
          <p:cNvPr id="3" name="Marcador de contenido 2">
            <a:extLst>
              <a:ext uri="{FF2B5EF4-FFF2-40B4-BE49-F238E27FC236}">
                <a16:creationId xmlns:a16="http://schemas.microsoft.com/office/drawing/2014/main" id="{D978FE4A-2D12-24C8-9172-FF8C512E899B}"/>
              </a:ext>
            </a:extLst>
          </p:cNvPr>
          <p:cNvSpPr>
            <a:spLocks noGrp="1"/>
          </p:cNvSpPr>
          <p:nvPr>
            <p:ph idx="1"/>
          </p:nvPr>
        </p:nvSpPr>
        <p:spPr/>
        <p:txBody>
          <a:bodyPr/>
          <a:lstStyle/>
          <a:p>
            <a:pPr marL="342900" lvl="0" indent="-342900">
              <a:lnSpc>
                <a:spcPct val="107000"/>
              </a:lnSpc>
              <a:buFont typeface="+mj-lt"/>
              <a:buAutoNum type="arabicPeriod"/>
            </a:pPr>
            <a:r>
              <a:rPr lang="es-CO" sz="1800" kern="100" dirty="0">
                <a:effectLst/>
                <a:latin typeface="Times New Roman" panose="02020603050405020304" pitchFamily="18" charset="0"/>
                <a:ea typeface="Calibri" panose="020F0502020204030204" pitchFamily="34" charset="0"/>
                <a:cs typeface="Times New Roman" panose="02020603050405020304" pitchFamily="18" charset="0"/>
              </a:rPr>
              <a:t>M. Numan, "</a:t>
            </a:r>
            <a:r>
              <a:rPr lang="es-CO" sz="1800" kern="100" dirty="0" err="1">
                <a:effectLst/>
                <a:latin typeface="Times New Roman" panose="02020603050405020304" pitchFamily="18" charset="0"/>
                <a:ea typeface="Calibri" panose="020F0502020204030204" pitchFamily="34" charset="0"/>
                <a:cs typeface="Times New Roman" panose="02020603050405020304" pitchFamily="18" charset="0"/>
              </a:rPr>
              <a:t>Robotic</a:t>
            </a:r>
            <a:r>
              <a:rPr lang="es-CO"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kern="100" dirty="0" err="1">
                <a:effectLst/>
                <a:latin typeface="Times New Roman" panose="02020603050405020304" pitchFamily="18" charset="0"/>
                <a:ea typeface="Calibri" panose="020F0502020204030204" pitchFamily="34" charset="0"/>
                <a:cs typeface="Times New Roman" panose="02020603050405020304" pitchFamily="18" charset="0"/>
              </a:rPr>
              <a:t>Gripper</a:t>
            </a:r>
            <a:r>
              <a:rPr lang="es-CO"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kern="100" dirty="0" err="1">
                <a:effectLst/>
                <a:latin typeface="Times New Roman" panose="02020603050405020304" pitchFamily="18" charset="0"/>
                <a:ea typeface="Calibri" panose="020F0502020204030204" pitchFamily="34" charset="0"/>
                <a:cs typeface="Times New Roman" panose="02020603050405020304" pitchFamily="18" charset="0"/>
              </a:rPr>
              <a:t>Save</a:t>
            </a:r>
            <a:r>
              <a:rPr lang="es-CO" sz="1800"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s-CO" sz="1800" kern="100" dirty="0" err="1">
                <a:effectLst/>
                <a:latin typeface="Times New Roman" panose="02020603050405020304" pitchFamily="18" charset="0"/>
                <a:ea typeface="Calibri" panose="020F0502020204030204" pitchFamily="34" charset="0"/>
                <a:cs typeface="Times New Roman" panose="02020603050405020304" pitchFamily="18" charset="0"/>
              </a:rPr>
              <a:t>Make</a:t>
            </a:r>
            <a:r>
              <a:rPr lang="es-CO"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kern="100" dirty="0" err="1">
                <a:effectLst/>
                <a:latin typeface="Times New Roman" panose="02020603050405020304" pitchFamily="18" charset="0"/>
                <a:ea typeface="Calibri" panose="020F0502020204030204" pitchFamily="34" charset="0"/>
                <a:cs typeface="Times New Roman" panose="02020603050405020304" pitchFamily="18" charset="0"/>
              </a:rPr>
              <a:t>Design</a:t>
            </a:r>
            <a:r>
              <a:rPr lang="es-CO" sz="1800" kern="100" dirty="0">
                <a:effectLst/>
                <a:latin typeface="Times New Roman" panose="02020603050405020304" pitchFamily="18" charset="0"/>
                <a:ea typeface="Calibri" panose="020F0502020204030204" pitchFamily="34" charset="0"/>
                <a:cs typeface="Times New Roman" panose="02020603050405020304" pitchFamily="18" charset="0"/>
              </a:rPr>
              <a:t>" 2022, [En línea]. Disponible en: </a:t>
            </a:r>
            <a:r>
              <a:rPr lang="es-CO" sz="18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https://www.youtube.com/shorts/Go2qCykVICA</a:t>
            </a: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s-CO" sz="1800" kern="100" dirty="0">
                <a:effectLst/>
                <a:latin typeface="Times New Roman" panose="02020603050405020304" pitchFamily="18" charset="0"/>
                <a:ea typeface="Calibri" panose="020F0502020204030204" pitchFamily="34" charset="0"/>
                <a:cs typeface="Times New Roman" panose="02020603050405020304" pitchFamily="18" charset="0"/>
              </a:rPr>
              <a:t>A. A. </a:t>
            </a:r>
            <a:r>
              <a:rPr lang="es-CO" sz="1800" kern="100" dirty="0" err="1">
                <a:effectLst/>
                <a:latin typeface="Times New Roman" panose="02020603050405020304" pitchFamily="18" charset="0"/>
                <a:ea typeface="Calibri" panose="020F0502020204030204" pitchFamily="34" charset="0"/>
                <a:cs typeface="Times New Roman" panose="02020603050405020304" pitchFamily="18" charset="0"/>
              </a:rPr>
              <a:t>Shabana</a:t>
            </a:r>
            <a:r>
              <a:rPr lang="es-CO"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s-CO" sz="1800" kern="100" dirty="0" err="1">
                <a:effectLst/>
                <a:latin typeface="Times New Roman" panose="02020603050405020304" pitchFamily="18" charset="0"/>
                <a:ea typeface="Calibri" panose="020F0502020204030204" pitchFamily="34" charset="0"/>
                <a:cs typeface="Times New Roman" panose="02020603050405020304" pitchFamily="18" charset="0"/>
              </a:rPr>
              <a:t>Computational</a:t>
            </a:r>
            <a:r>
              <a:rPr lang="es-CO" sz="1800" kern="100" dirty="0">
                <a:effectLst/>
                <a:latin typeface="Times New Roman" panose="02020603050405020304" pitchFamily="18" charset="0"/>
                <a:ea typeface="Calibri" panose="020F0502020204030204" pitchFamily="34" charset="0"/>
                <a:cs typeface="Times New Roman" panose="02020603050405020304" pitchFamily="18" charset="0"/>
              </a:rPr>
              <a:t> Dynamics," 3rd ed. John Wiley &amp; </a:t>
            </a:r>
            <a:r>
              <a:rPr lang="es-CO" sz="1800" kern="100" dirty="0" err="1">
                <a:effectLst/>
                <a:latin typeface="Times New Roman" panose="02020603050405020304" pitchFamily="18" charset="0"/>
                <a:ea typeface="Calibri" panose="020F0502020204030204" pitchFamily="34" charset="0"/>
                <a:cs typeface="Times New Roman" panose="02020603050405020304" pitchFamily="18" charset="0"/>
              </a:rPr>
              <a:t>Sons</a:t>
            </a:r>
            <a:r>
              <a:rPr lang="es-CO" sz="1800" kern="100" dirty="0">
                <a:effectLst/>
                <a:latin typeface="Times New Roman" panose="02020603050405020304" pitchFamily="18" charset="0"/>
                <a:ea typeface="Calibri" panose="020F0502020204030204" pitchFamily="34" charset="0"/>
                <a:cs typeface="Times New Roman" panose="02020603050405020304" pitchFamily="18" charset="0"/>
              </a:rPr>
              <a:t>, 2009.</a:t>
            </a: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CO" dirty="0"/>
          </a:p>
        </p:txBody>
      </p:sp>
    </p:spTree>
    <p:extLst>
      <p:ext uri="{BB962C8B-B14F-4D97-AF65-F5344CB8AC3E}">
        <p14:creationId xmlns:p14="http://schemas.microsoft.com/office/powerpoint/2010/main" val="2281365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cxnSp>
        <p:nvCxnSpPr>
          <p:cNvPr id="19" name="Straight Connector 1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13A9576-FD15-DC84-6140-B1EA4716C933}"/>
              </a:ext>
            </a:extLst>
          </p:cNvPr>
          <p:cNvSpPr>
            <a:spLocks noGrp="1"/>
          </p:cNvSpPr>
          <p:nvPr>
            <p:ph type="title"/>
          </p:nvPr>
        </p:nvSpPr>
        <p:spPr>
          <a:xfrm>
            <a:off x="641463" y="4862114"/>
            <a:ext cx="10909073" cy="957902"/>
          </a:xfrm>
        </p:spPr>
        <p:txBody>
          <a:bodyPr vert="horz" lIns="91440" tIns="45720" rIns="91440" bIns="45720" rtlCol="0" anchor="b">
            <a:normAutofit/>
          </a:bodyPr>
          <a:lstStyle/>
          <a:p>
            <a:r>
              <a:rPr lang="es-CO" sz="6000" dirty="0">
                <a:solidFill>
                  <a:schemeClr val="tx1">
                    <a:lumMod val="85000"/>
                    <a:lumOff val="15000"/>
                  </a:schemeClr>
                </a:solidFill>
              </a:rPr>
              <a:t>Dimensiones</a:t>
            </a:r>
          </a:p>
        </p:txBody>
      </p:sp>
      <p:pic>
        <p:nvPicPr>
          <p:cNvPr id="11" name="tt">
            <a:hlinkClick r:id="" action="ppaction://media"/>
            <a:extLst>
              <a:ext uri="{FF2B5EF4-FFF2-40B4-BE49-F238E27FC236}">
                <a16:creationId xmlns:a16="http://schemas.microsoft.com/office/drawing/2014/main" id="{CCF896C5-007D-F34B-853D-631EE4D2C55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400926" y="-1650631"/>
            <a:ext cx="4787900" cy="8511828"/>
          </a:xfrm>
          <a:prstGeom prst="rect">
            <a:avLst/>
          </a:prstGeom>
        </p:spPr>
      </p:pic>
      <p:pic>
        <p:nvPicPr>
          <p:cNvPr id="12" name="Imagen 11" descr="Diagrama&#10;&#10;Descripción generada automáticamente">
            <a:extLst>
              <a:ext uri="{FF2B5EF4-FFF2-40B4-BE49-F238E27FC236}">
                <a16:creationId xmlns:a16="http://schemas.microsoft.com/office/drawing/2014/main" id="{5B77F639-EDD8-2BCA-A141-C76CA61341C6}"/>
              </a:ext>
            </a:extLst>
          </p:cNvPr>
          <p:cNvPicPr>
            <a:picLocks noChangeAspect="1"/>
          </p:cNvPicPr>
          <p:nvPr/>
        </p:nvPicPr>
        <p:blipFill rotWithShape="1">
          <a:blip r:embed="rId5"/>
          <a:srcRect l="20084" t="19287" r="12159" b="3346"/>
          <a:stretch/>
        </p:blipFill>
        <p:spPr bwMode="auto">
          <a:xfrm>
            <a:off x="1108822" y="369020"/>
            <a:ext cx="3974739" cy="4493094"/>
          </a:xfrm>
          <a:prstGeom prst="rect">
            <a:avLst/>
          </a:prstGeom>
          <a:extLst>
            <a:ext uri="{53640926-AAD7-44D8-BBD7-CCE9431645EC}">
              <a14:shadowObscured xmlns:a14="http://schemas.microsoft.com/office/drawing/2010/main"/>
            </a:ext>
          </a:extLst>
        </p:spPr>
      </p:pic>
      <p:cxnSp>
        <p:nvCxnSpPr>
          <p:cNvPr id="23" name="Straight Connector 22">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spTree>
    <p:extLst>
      <p:ext uri="{BB962C8B-B14F-4D97-AF65-F5344CB8AC3E}">
        <p14:creationId xmlns:p14="http://schemas.microsoft.com/office/powerpoint/2010/main" val="133325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5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BE0DB1-A19F-0798-1F9B-1294E188C0DB}"/>
              </a:ext>
            </a:extLst>
          </p:cNvPr>
          <p:cNvSpPr>
            <a:spLocks noGrp="1"/>
          </p:cNvSpPr>
          <p:nvPr>
            <p:ph type="title"/>
          </p:nvPr>
        </p:nvSpPr>
        <p:spPr>
          <a:xfrm>
            <a:off x="1097280" y="286603"/>
            <a:ext cx="4417695" cy="1485047"/>
          </a:xfrm>
        </p:spPr>
        <p:txBody>
          <a:bodyPr/>
          <a:lstStyle/>
          <a:p>
            <a:r>
              <a:rPr lang="es-CO" dirty="0"/>
              <a:t>Diseño CAD</a:t>
            </a:r>
          </a:p>
        </p:txBody>
      </p:sp>
      <p:sp>
        <p:nvSpPr>
          <p:cNvPr id="3" name="Marcador de contenido 2">
            <a:extLst>
              <a:ext uri="{FF2B5EF4-FFF2-40B4-BE49-F238E27FC236}">
                <a16:creationId xmlns:a16="http://schemas.microsoft.com/office/drawing/2014/main" id="{8B46B7F1-6966-4076-C814-523DC8B2D56A}"/>
              </a:ext>
            </a:extLst>
          </p:cNvPr>
          <p:cNvSpPr>
            <a:spLocks noGrp="1"/>
          </p:cNvSpPr>
          <p:nvPr>
            <p:ph idx="1"/>
          </p:nvPr>
        </p:nvSpPr>
        <p:spPr>
          <a:xfrm>
            <a:off x="1097281" y="5228785"/>
            <a:ext cx="4629794" cy="686240"/>
          </a:xfrm>
        </p:spPr>
        <p:txBody>
          <a:bodyPr/>
          <a:lstStyle/>
          <a:p>
            <a:r>
              <a:rPr lang="es-CO" dirty="0"/>
              <a:t>Aluminio 6061</a:t>
            </a:r>
          </a:p>
        </p:txBody>
      </p:sp>
      <p:pic>
        <p:nvPicPr>
          <p:cNvPr id="9" name="Imagen 8">
            <a:extLst>
              <a:ext uri="{FF2B5EF4-FFF2-40B4-BE49-F238E27FC236}">
                <a16:creationId xmlns:a16="http://schemas.microsoft.com/office/drawing/2014/main" id="{95F9153E-4E8B-72B6-092F-ABB468AAA032}"/>
              </a:ext>
            </a:extLst>
          </p:cNvPr>
          <p:cNvPicPr>
            <a:picLocks noChangeAspect="1"/>
          </p:cNvPicPr>
          <p:nvPr/>
        </p:nvPicPr>
        <p:blipFill rotWithShape="1">
          <a:blip r:embed="rId2"/>
          <a:srcRect l="12167" r="11854"/>
          <a:stretch/>
        </p:blipFill>
        <p:spPr>
          <a:xfrm>
            <a:off x="6096000" y="0"/>
            <a:ext cx="6096000" cy="6363956"/>
          </a:xfrm>
          <a:prstGeom prst="rect">
            <a:avLst/>
          </a:prstGeom>
        </p:spPr>
      </p:pic>
      <p:pic>
        <p:nvPicPr>
          <p:cNvPr id="11" name="Imagen 10">
            <a:extLst>
              <a:ext uri="{FF2B5EF4-FFF2-40B4-BE49-F238E27FC236}">
                <a16:creationId xmlns:a16="http://schemas.microsoft.com/office/drawing/2014/main" id="{E668688F-5F10-F67C-43DC-E79C9E08C63A}"/>
              </a:ext>
            </a:extLst>
          </p:cNvPr>
          <p:cNvPicPr>
            <a:picLocks noChangeAspect="1"/>
          </p:cNvPicPr>
          <p:nvPr/>
        </p:nvPicPr>
        <p:blipFill>
          <a:blip r:embed="rId3"/>
          <a:stretch>
            <a:fillRect/>
          </a:stretch>
        </p:blipFill>
        <p:spPr>
          <a:xfrm>
            <a:off x="1097280" y="1914084"/>
            <a:ext cx="4629795" cy="3172267"/>
          </a:xfrm>
          <a:prstGeom prst="rect">
            <a:avLst/>
          </a:prstGeom>
        </p:spPr>
      </p:pic>
    </p:spTree>
    <p:extLst>
      <p:ext uri="{BB962C8B-B14F-4D97-AF65-F5344CB8AC3E}">
        <p14:creationId xmlns:p14="http://schemas.microsoft.com/office/powerpoint/2010/main" val="1248946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sp>
        <p:nvSpPr>
          <p:cNvPr id="22" name="Rectangle 21">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 name="Marcador de contenido 3">
                <a:extLst>
                  <a:ext uri="{FF2B5EF4-FFF2-40B4-BE49-F238E27FC236}">
                    <a16:creationId xmlns:a16="http://schemas.microsoft.com/office/drawing/2014/main" id="{6AE60AB1-9222-B4F1-0B9C-81F79919AEB5}"/>
                  </a:ext>
                </a:extLst>
              </p:cNvPr>
              <p:cNvGraphicFramePr>
                <a:graphicFrameLocks noGrp="1"/>
              </p:cNvGraphicFramePr>
              <p:nvPr>
                <p:ph idx="1"/>
                <p:extLst>
                  <p:ext uri="{D42A27DB-BD31-4B8C-83A1-F6EECF244321}">
                    <p14:modId xmlns:p14="http://schemas.microsoft.com/office/powerpoint/2010/main" val="53863341"/>
                  </p:ext>
                </p:extLst>
              </p:nvPr>
            </p:nvGraphicFramePr>
            <p:xfrm>
              <a:off x="1204227" y="905933"/>
              <a:ext cx="9815549" cy="5039732"/>
            </p:xfrm>
            <a:graphic>
              <a:graphicData uri="http://schemas.openxmlformats.org/drawingml/2006/table">
                <a:tbl>
                  <a:tblPr firstRow="1" firstCol="1" bandRow="1">
                    <a:tableStyleId>{9D7B26C5-4107-4FEC-AEDC-1716B250A1EF}</a:tableStyleId>
                  </a:tblPr>
                  <a:tblGrid>
                    <a:gridCol w="1930086">
                      <a:extLst>
                        <a:ext uri="{9D8B030D-6E8A-4147-A177-3AD203B41FA5}">
                          <a16:colId xmlns:a16="http://schemas.microsoft.com/office/drawing/2014/main" val="2827767063"/>
                        </a:ext>
                      </a:extLst>
                    </a:gridCol>
                    <a:gridCol w="3144169">
                      <a:extLst>
                        <a:ext uri="{9D8B030D-6E8A-4147-A177-3AD203B41FA5}">
                          <a16:colId xmlns:a16="http://schemas.microsoft.com/office/drawing/2014/main" val="37170809"/>
                        </a:ext>
                      </a:extLst>
                    </a:gridCol>
                    <a:gridCol w="2061845">
                      <a:extLst>
                        <a:ext uri="{9D8B030D-6E8A-4147-A177-3AD203B41FA5}">
                          <a16:colId xmlns:a16="http://schemas.microsoft.com/office/drawing/2014/main" val="585224278"/>
                        </a:ext>
                      </a:extLst>
                    </a:gridCol>
                    <a:gridCol w="2679449">
                      <a:extLst>
                        <a:ext uri="{9D8B030D-6E8A-4147-A177-3AD203B41FA5}">
                          <a16:colId xmlns:a16="http://schemas.microsoft.com/office/drawing/2014/main" val="2833123565"/>
                        </a:ext>
                      </a:extLst>
                    </a:gridCol>
                  </a:tblGrid>
                  <a:tr h="509229">
                    <a:tc gridSpan="4">
                      <a:txBody>
                        <a:bodyPr/>
                        <a:lstStyle/>
                        <a:p>
                          <a:pPr algn="ctr">
                            <a:lnSpc>
                              <a:spcPct val="107000"/>
                            </a:lnSpc>
                            <a:spcAft>
                              <a:spcPts val="800"/>
                            </a:spcAft>
                          </a:pPr>
                          <a:r>
                            <a:rPr lang="es-CO" sz="3000" b="1" kern="100" cap="none" spc="30" dirty="0">
                              <a:solidFill>
                                <a:schemeClr val="tx1"/>
                              </a:solidFill>
                              <a:effectLst/>
                              <a:latin typeface="+mj-lt"/>
                            </a:rPr>
                            <a:t>Magnitudes de los Eslabones del Mecanismo</a:t>
                          </a:r>
                          <a:endParaRPr lang="es-CO" sz="3000" b="1" kern="100" cap="none" spc="30" dirty="0">
                            <a:solidFill>
                              <a:schemeClr val="tx1"/>
                            </a:solidFill>
                            <a:effectLst/>
                            <a:latin typeface="+mj-lt"/>
                            <a:ea typeface="Calibri" panose="020F0502020204030204" pitchFamily="34" charset="0"/>
                            <a:cs typeface="Times New Roman" panose="02020603050405020304" pitchFamily="18" charset="0"/>
                          </a:endParaRPr>
                        </a:p>
                      </a:txBody>
                      <a:tcPr marL="0" marR="17472" marT="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946196496"/>
                      </a:ext>
                    </a:extLst>
                  </a:tr>
                  <a:tr h="387825">
                    <a:tc>
                      <a:txBody>
                        <a:bodyPr/>
                        <a:lstStyle/>
                        <a:p>
                          <a:pPr algn="ctr">
                            <a:lnSpc>
                              <a:spcPct val="107000"/>
                            </a:lnSpc>
                            <a:spcAft>
                              <a:spcPts val="800"/>
                            </a:spcAft>
                          </a:pPr>
                          <a:r>
                            <a:rPr lang="es-CO" sz="2200" b="1" kern="100" cap="none" spc="0" dirty="0">
                              <a:solidFill>
                                <a:schemeClr val="tx1"/>
                              </a:solidFill>
                              <a:effectLst/>
                            </a:rPr>
                            <a:t>Eslabón</a:t>
                          </a:r>
                          <a:endParaRPr lang="es-CO" sz="22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dirty="0">
                              <a:solidFill>
                                <a:schemeClr val="tx1"/>
                              </a:solidFill>
                              <a:effectLst/>
                            </a:rPr>
                            <a:t>Longitud (mm)</a:t>
                          </a:r>
                          <a:endParaRPr lang="es-CO" sz="22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a:solidFill>
                                <a:schemeClr val="tx1"/>
                              </a:solidFill>
                              <a:effectLst/>
                            </a:rPr>
                            <a:t>Masa (g)</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14:m>
                            <m:oMath xmlns:m="http://schemas.openxmlformats.org/officeDocument/2006/math">
                              <m:sSub>
                                <m:sSubPr>
                                  <m:ctrlPr>
                                    <a:rPr lang="es-CO" sz="2200" i="1" kern="100" cap="none" spc="0" smtClean="0">
                                      <a:solidFill>
                                        <a:schemeClr val="tx1"/>
                                      </a:solidFill>
                                      <a:effectLst/>
                                      <a:latin typeface="Cambria Math" panose="02040503050406030204" pitchFamily="18" charset="0"/>
                                    </a:rPr>
                                  </m:ctrlPr>
                                </m:sSubPr>
                                <m:e>
                                  <m:r>
                                    <a:rPr lang="es-CO" sz="2200" kern="100" cap="none" spc="0">
                                      <a:solidFill>
                                        <a:schemeClr val="tx1"/>
                                      </a:solidFill>
                                      <a:effectLst/>
                                      <a:latin typeface="Cambria Math" panose="02040503050406030204" pitchFamily="18" charset="0"/>
                                    </a:rPr>
                                    <m:t>𝐼</m:t>
                                  </m:r>
                                </m:e>
                                <m:sub>
                                  <m:r>
                                    <a:rPr lang="es-CO" sz="2200" kern="100" cap="none" spc="0">
                                      <a:solidFill>
                                        <a:schemeClr val="tx1"/>
                                      </a:solidFill>
                                      <a:effectLst/>
                                      <a:latin typeface="Cambria Math" panose="02040503050406030204" pitchFamily="18" charset="0"/>
                                    </a:rPr>
                                    <m:t>𝑧𝑧</m:t>
                                  </m:r>
                                </m:sub>
                              </m:sSub>
                            </m:oMath>
                          </a14:m>
                          <a:r>
                            <a:rPr lang="es-CO" sz="2200" kern="100" cap="none" spc="0" dirty="0">
                              <a:solidFill>
                                <a:schemeClr val="tx1"/>
                              </a:solidFill>
                              <a:effectLst/>
                            </a:rPr>
                            <a:t> (</a:t>
                          </a:r>
                          <a14:m>
                            <m:oMath xmlns:m="http://schemas.openxmlformats.org/officeDocument/2006/math">
                              <m:r>
                                <a:rPr lang="es-CO" sz="2200" kern="100" cap="none" spc="0">
                                  <a:solidFill>
                                    <a:schemeClr val="tx1"/>
                                  </a:solidFill>
                                  <a:effectLst/>
                                  <a:latin typeface="Cambria Math" panose="02040503050406030204" pitchFamily="18" charset="0"/>
                                </a:rPr>
                                <m:t>𝑔</m:t>
                              </m:r>
                              <m:r>
                                <a:rPr lang="es-CO" sz="2200" kern="100" cap="none" spc="0">
                                  <a:solidFill>
                                    <a:schemeClr val="tx1"/>
                                  </a:solidFill>
                                  <a:effectLst/>
                                  <a:latin typeface="Cambria Math" panose="02040503050406030204" pitchFamily="18" charset="0"/>
                                </a:rPr>
                                <m:t> </m:t>
                              </m:r>
                              <m:r>
                                <a:rPr lang="es-CO" sz="2200" kern="100" cap="none" spc="0">
                                  <a:solidFill>
                                    <a:schemeClr val="tx1"/>
                                  </a:solidFill>
                                  <a:effectLst/>
                                  <a:latin typeface="Cambria Math" panose="02040503050406030204" pitchFamily="18" charset="0"/>
                                </a:rPr>
                                <m:t>𝑚</m:t>
                              </m:r>
                              <m:sSup>
                                <m:sSupPr>
                                  <m:ctrlPr>
                                    <a:rPr lang="es-CO" sz="2200" i="1" kern="100" cap="none" spc="0">
                                      <a:solidFill>
                                        <a:schemeClr val="tx1"/>
                                      </a:solidFill>
                                      <a:effectLst/>
                                      <a:latin typeface="Cambria Math" panose="02040503050406030204" pitchFamily="18" charset="0"/>
                                    </a:rPr>
                                  </m:ctrlPr>
                                </m:sSupPr>
                                <m:e>
                                  <m:r>
                                    <a:rPr lang="es-CO" sz="2200" kern="100" cap="none" spc="0">
                                      <a:solidFill>
                                        <a:schemeClr val="tx1"/>
                                      </a:solidFill>
                                      <a:effectLst/>
                                      <a:latin typeface="Cambria Math" panose="02040503050406030204" pitchFamily="18" charset="0"/>
                                    </a:rPr>
                                    <m:t>𝑚</m:t>
                                  </m:r>
                                </m:e>
                                <m:sup>
                                  <m:r>
                                    <a:rPr lang="es-CO" sz="2200" kern="100" cap="none" spc="0">
                                      <a:solidFill>
                                        <a:schemeClr val="tx1"/>
                                      </a:solidFill>
                                      <a:effectLst/>
                                      <a:latin typeface="Cambria Math" panose="02040503050406030204" pitchFamily="18" charset="0"/>
                                    </a:rPr>
                                    <m:t>2</m:t>
                                  </m:r>
                                </m:sup>
                              </m:sSup>
                            </m:oMath>
                          </a14:m>
                          <a:r>
                            <a:rPr lang="es-CO" sz="2200" kern="100" cap="none" spc="0" dirty="0">
                              <a:solidFill>
                                <a:schemeClr val="tx1"/>
                              </a:solidFill>
                              <a:effectLst/>
                            </a:rPr>
                            <a:t>)</a:t>
                          </a:r>
                          <a:endParaRPr lang="es-CO" sz="22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extLst>
                      <a:ext uri="{0D108BD9-81ED-4DB2-BD59-A6C34878D82A}">
                        <a16:rowId xmlns:a16="http://schemas.microsoft.com/office/drawing/2014/main" val="74598903"/>
                      </a:ext>
                    </a:extLst>
                  </a:tr>
                  <a:tr h="387825">
                    <a:tc>
                      <a:txBody>
                        <a:bodyPr/>
                        <a:lstStyle/>
                        <a:p>
                          <a:pPr algn="ctr">
                            <a:lnSpc>
                              <a:spcPct val="107000"/>
                            </a:lnSpc>
                            <a:spcAft>
                              <a:spcPts val="800"/>
                            </a:spcAft>
                          </a:pPr>
                          <a:r>
                            <a:rPr lang="es-CO" sz="2200" b="1" kern="100" cap="none" spc="0">
                              <a:solidFill>
                                <a:schemeClr val="tx1"/>
                              </a:solidFill>
                              <a:effectLst/>
                            </a:rPr>
                            <a:t>1</a:t>
                          </a:r>
                          <a:endParaRPr lang="es-CO" sz="22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gridSpan="3">
                      <a:txBody>
                        <a:bodyPr/>
                        <a:lstStyle/>
                        <a:p>
                          <a:pPr algn="ctr">
                            <a:lnSpc>
                              <a:spcPct val="107000"/>
                            </a:lnSpc>
                            <a:spcAft>
                              <a:spcPts val="800"/>
                            </a:spcAft>
                          </a:pPr>
                          <a:r>
                            <a:rPr lang="es-CO" sz="2200" kern="100" cap="none" spc="0" dirty="0">
                              <a:solidFill>
                                <a:schemeClr val="tx1"/>
                              </a:solidFill>
                              <a:effectLst/>
                            </a:rPr>
                            <a:t>Bancada</a:t>
                          </a:r>
                          <a:endParaRPr lang="es-CO" sz="22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747348946"/>
                      </a:ext>
                    </a:extLst>
                  </a:tr>
                  <a:tr h="387825">
                    <a:tc>
                      <a:txBody>
                        <a:bodyPr/>
                        <a:lstStyle/>
                        <a:p>
                          <a:pPr algn="ctr">
                            <a:lnSpc>
                              <a:spcPct val="107000"/>
                            </a:lnSpc>
                            <a:spcAft>
                              <a:spcPts val="800"/>
                            </a:spcAft>
                          </a:pPr>
                          <a:r>
                            <a:rPr lang="es-CO" sz="2200" b="1" kern="100" cap="none" spc="0">
                              <a:solidFill>
                                <a:schemeClr val="tx1"/>
                              </a:solidFill>
                              <a:effectLst/>
                            </a:rPr>
                            <a:t>2</a:t>
                          </a:r>
                          <a:endParaRPr lang="es-CO" sz="22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dirty="0">
                              <a:solidFill>
                                <a:schemeClr val="tx1"/>
                              </a:solidFill>
                              <a:effectLst/>
                            </a:rPr>
                            <a:t>30</a:t>
                          </a:r>
                          <a:endParaRPr lang="es-CO" sz="22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a:solidFill>
                                <a:schemeClr val="tx1"/>
                              </a:solidFill>
                              <a:effectLst/>
                            </a:rPr>
                            <a:t>1.2216</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a:solidFill>
                                <a:schemeClr val="tx1"/>
                              </a:solidFill>
                              <a:effectLst/>
                            </a:rPr>
                            <a:t>89.0954</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extLst>
                      <a:ext uri="{0D108BD9-81ED-4DB2-BD59-A6C34878D82A}">
                        <a16:rowId xmlns:a16="http://schemas.microsoft.com/office/drawing/2014/main" val="1175441751"/>
                      </a:ext>
                    </a:extLst>
                  </a:tr>
                  <a:tr h="387825">
                    <a:tc>
                      <a:txBody>
                        <a:bodyPr/>
                        <a:lstStyle/>
                        <a:p>
                          <a:pPr algn="ctr">
                            <a:lnSpc>
                              <a:spcPct val="107000"/>
                            </a:lnSpc>
                            <a:spcAft>
                              <a:spcPts val="800"/>
                            </a:spcAft>
                          </a:pPr>
                          <a:r>
                            <a:rPr lang="es-CO" sz="2200" b="1" kern="100" cap="none" spc="0">
                              <a:solidFill>
                                <a:schemeClr val="tx1"/>
                              </a:solidFill>
                              <a:effectLst/>
                            </a:rPr>
                            <a:t>3</a:t>
                          </a:r>
                          <a:endParaRPr lang="es-CO" sz="22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dirty="0">
                              <a:solidFill>
                                <a:schemeClr val="tx1"/>
                              </a:solidFill>
                              <a:effectLst/>
                            </a:rPr>
                            <a:t>30</a:t>
                          </a:r>
                          <a:endParaRPr lang="es-CO" sz="22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dirty="0">
                              <a:solidFill>
                                <a:schemeClr val="tx1"/>
                              </a:solidFill>
                              <a:effectLst/>
                            </a:rPr>
                            <a:t>1.2216</a:t>
                          </a:r>
                          <a:endParaRPr lang="es-CO" sz="22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a:solidFill>
                                <a:schemeClr val="tx1"/>
                              </a:solidFill>
                              <a:effectLst/>
                            </a:rPr>
                            <a:t>89.0954</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extLst>
                      <a:ext uri="{0D108BD9-81ED-4DB2-BD59-A6C34878D82A}">
                        <a16:rowId xmlns:a16="http://schemas.microsoft.com/office/drawing/2014/main" val="166711911"/>
                      </a:ext>
                    </a:extLst>
                  </a:tr>
                  <a:tr h="520039">
                    <a:tc>
                      <a:txBody>
                        <a:bodyPr/>
                        <a:lstStyle/>
                        <a:p>
                          <a:pPr algn="ctr">
                            <a:lnSpc>
                              <a:spcPct val="107000"/>
                            </a:lnSpc>
                            <a:spcAft>
                              <a:spcPts val="800"/>
                            </a:spcAft>
                          </a:pPr>
                          <a:r>
                            <a:rPr lang="es-CO" sz="2200" b="1" kern="100" cap="none" spc="0" dirty="0">
                              <a:solidFill>
                                <a:schemeClr val="tx1"/>
                              </a:solidFill>
                              <a:effectLst/>
                            </a:rPr>
                            <a:t>4</a:t>
                          </a:r>
                          <a:endParaRPr lang="es-CO" sz="22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r>
                                  <a:rPr lang="es-CO" sz="2200" kern="100" cap="none" spc="0" smtClean="0">
                                    <a:solidFill>
                                      <a:schemeClr val="tx1"/>
                                    </a:solidFill>
                                    <a:effectLst/>
                                    <a:latin typeface="Cambria Math" panose="02040503050406030204" pitchFamily="18" charset="0"/>
                                  </a:rPr>
                                  <m:t>30</m:t>
                                </m:r>
                              </m:oMath>
                            </m:oMathPara>
                          </a14:m>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dirty="0">
                              <a:solidFill>
                                <a:schemeClr val="tx1"/>
                              </a:solidFill>
                              <a:effectLst/>
                            </a:rPr>
                            <a:t>0.8591</a:t>
                          </a:r>
                          <a:endParaRPr lang="es-CO" sz="22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a:solidFill>
                                <a:schemeClr val="tx1"/>
                              </a:solidFill>
                              <a:effectLst/>
                            </a:rPr>
                            <a:t>62.3255</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extLst>
                      <a:ext uri="{0D108BD9-81ED-4DB2-BD59-A6C34878D82A}">
                        <a16:rowId xmlns:a16="http://schemas.microsoft.com/office/drawing/2014/main" val="3312784288"/>
                      </a:ext>
                    </a:extLst>
                  </a:tr>
                  <a:tr h="387825">
                    <a:tc>
                      <a:txBody>
                        <a:bodyPr/>
                        <a:lstStyle/>
                        <a:p>
                          <a:pPr algn="ctr">
                            <a:lnSpc>
                              <a:spcPct val="107000"/>
                            </a:lnSpc>
                            <a:spcAft>
                              <a:spcPts val="800"/>
                            </a:spcAft>
                          </a:pPr>
                          <a:r>
                            <a:rPr lang="es-CO" sz="2200" b="1" kern="100" cap="none" spc="0">
                              <a:solidFill>
                                <a:schemeClr val="tx1"/>
                              </a:solidFill>
                              <a:effectLst/>
                            </a:rPr>
                            <a:t>5</a:t>
                          </a:r>
                          <a:endParaRPr lang="es-CO" sz="22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a:solidFill>
                                <a:schemeClr val="tx1"/>
                              </a:solidFill>
                              <a:effectLst/>
                            </a:rPr>
                            <a:t>23 x 20</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a:solidFill>
                                <a:schemeClr val="tx1"/>
                              </a:solidFill>
                              <a:effectLst/>
                            </a:rPr>
                            <a:t>8.1075</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a:solidFill>
                                <a:schemeClr val="tx1"/>
                              </a:solidFill>
                              <a:effectLst/>
                            </a:rPr>
                            <a:t>55.0160</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extLst>
                      <a:ext uri="{0D108BD9-81ED-4DB2-BD59-A6C34878D82A}">
                        <a16:rowId xmlns:a16="http://schemas.microsoft.com/office/drawing/2014/main" val="1468799229"/>
                      </a:ext>
                    </a:extLst>
                  </a:tr>
                  <a:tr h="520039">
                    <a:tc>
                      <a:txBody>
                        <a:bodyPr/>
                        <a:lstStyle/>
                        <a:p>
                          <a:pPr algn="ctr">
                            <a:lnSpc>
                              <a:spcPct val="107000"/>
                            </a:lnSpc>
                            <a:spcAft>
                              <a:spcPts val="800"/>
                            </a:spcAft>
                          </a:pPr>
                          <a:r>
                            <a:rPr lang="es-CO" sz="2200" b="1" kern="100" cap="none" spc="0">
                              <a:solidFill>
                                <a:schemeClr val="tx1"/>
                              </a:solidFill>
                              <a:effectLst/>
                            </a:rPr>
                            <a:t>6</a:t>
                          </a:r>
                          <a:endParaRPr lang="es-CO" sz="22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14:m>
                            <m:oMathPara xmlns:m="http://schemas.openxmlformats.org/officeDocument/2006/math">
                              <m:oMathParaPr>
                                <m:jc m:val="centerGroup"/>
                              </m:oMathParaPr>
                              <m:oMath xmlns:m="http://schemas.openxmlformats.org/officeDocument/2006/math">
                                <m:r>
                                  <a:rPr lang="es-CO" sz="2200" kern="100" cap="none" spc="0" smtClean="0">
                                    <a:solidFill>
                                      <a:schemeClr val="tx1"/>
                                    </a:solidFill>
                                    <a:effectLst/>
                                    <a:latin typeface="Cambria Math" panose="02040503050406030204" pitchFamily="18" charset="0"/>
                                  </a:rPr>
                                  <m:t>30</m:t>
                                </m:r>
                              </m:oMath>
                            </m:oMathPara>
                          </a14:m>
                          <a:endParaRPr lang="es-CO" sz="22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a:solidFill>
                                <a:schemeClr val="tx1"/>
                              </a:solidFill>
                              <a:effectLst/>
                            </a:rPr>
                            <a:t>0.8591</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a:solidFill>
                                <a:schemeClr val="tx1"/>
                              </a:solidFill>
                              <a:effectLst/>
                            </a:rPr>
                            <a:t>62.3255</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extLst>
                      <a:ext uri="{0D108BD9-81ED-4DB2-BD59-A6C34878D82A}">
                        <a16:rowId xmlns:a16="http://schemas.microsoft.com/office/drawing/2014/main" val="1123677602"/>
                      </a:ext>
                    </a:extLst>
                  </a:tr>
                  <a:tr h="387825">
                    <a:tc>
                      <a:txBody>
                        <a:bodyPr/>
                        <a:lstStyle/>
                        <a:p>
                          <a:pPr algn="ctr">
                            <a:lnSpc>
                              <a:spcPct val="107000"/>
                            </a:lnSpc>
                            <a:spcAft>
                              <a:spcPts val="800"/>
                            </a:spcAft>
                          </a:pPr>
                          <a:r>
                            <a:rPr lang="es-CO" sz="2200" b="1" kern="100" cap="none" spc="0">
                              <a:solidFill>
                                <a:schemeClr val="tx1"/>
                              </a:solidFill>
                              <a:effectLst/>
                            </a:rPr>
                            <a:t>7</a:t>
                          </a:r>
                          <a:endParaRPr lang="es-CO" sz="22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a:solidFill>
                                <a:schemeClr val="tx1"/>
                              </a:solidFill>
                              <a:effectLst/>
                            </a:rPr>
                            <a:t>30</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a:solidFill>
                                <a:schemeClr val="tx1"/>
                              </a:solidFill>
                              <a:effectLst/>
                            </a:rPr>
                            <a:t>0.9878</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a:solidFill>
                                <a:schemeClr val="tx1"/>
                              </a:solidFill>
                              <a:effectLst/>
                            </a:rPr>
                            <a:t>61.4218</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extLst>
                      <a:ext uri="{0D108BD9-81ED-4DB2-BD59-A6C34878D82A}">
                        <a16:rowId xmlns:a16="http://schemas.microsoft.com/office/drawing/2014/main" val="3224990260"/>
                      </a:ext>
                    </a:extLst>
                  </a:tr>
                  <a:tr h="387825">
                    <a:tc>
                      <a:txBody>
                        <a:bodyPr/>
                        <a:lstStyle/>
                        <a:p>
                          <a:pPr algn="ctr">
                            <a:lnSpc>
                              <a:spcPct val="107000"/>
                            </a:lnSpc>
                            <a:spcAft>
                              <a:spcPts val="800"/>
                            </a:spcAft>
                          </a:pPr>
                          <a:r>
                            <a:rPr lang="es-CO" sz="2200" b="1" kern="100" cap="none" spc="0">
                              <a:solidFill>
                                <a:schemeClr val="tx1"/>
                              </a:solidFill>
                              <a:effectLst/>
                            </a:rPr>
                            <a:t>8</a:t>
                          </a:r>
                          <a:endParaRPr lang="es-CO" sz="22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a:solidFill>
                                <a:schemeClr val="tx1"/>
                              </a:solidFill>
                              <a:effectLst/>
                            </a:rPr>
                            <a:t>30</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a:solidFill>
                                <a:schemeClr val="tx1"/>
                              </a:solidFill>
                              <a:effectLst/>
                            </a:rPr>
                            <a:t>0.9878</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a:solidFill>
                                <a:schemeClr val="tx1"/>
                              </a:solidFill>
                              <a:effectLst/>
                            </a:rPr>
                            <a:t>61.4218</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extLst>
                      <a:ext uri="{0D108BD9-81ED-4DB2-BD59-A6C34878D82A}">
                        <a16:rowId xmlns:a16="http://schemas.microsoft.com/office/drawing/2014/main" val="2923868700"/>
                      </a:ext>
                    </a:extLst>
                  </a:tr>
                  <a:tr h="387825">
                    <a:tc>
                      <a:txBody>
                        <a:bodyPr/>
                        <a:lstStyle/>
                        <a:p>
                          <a:pPr algn="ctr">
                            <a:lnSpc>
                              <a:spcPct val="107000"/>
                            </a:lnSpc>
                            <a:spcAft>
                              <a:spcPts val="800"/>
                            </a:spcAft>
                          </a:pPr>
                          <a:r>
                            <a:rPr lang="es-CO" sz="2200" b="1" kern="100" cap="none" spc="0">
                              <a:solidFill>
                                <a:schemeClr val="tx1"/>
                              </a:solidFill>
                              <a:effectLst/>
                            </a:rPr>
                            <a:t>9</a:t>
                          </a:r>
                          <a:endParaRPr lang="es-CO" sz="22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a:solidFill>
                                <a:schemeClr val="tx1"/>
                              </a:solidFill>
                              <a:effectLst/>
                            </a:rPr>
                            <a:t>20 x 12</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a:solidFill>
                                <a:schemeClr val="tx1"/>
                              </a:solidFill>
                              <a:effectLst/>
                            </a:rPr>
                            <a:t>9.1413</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a:solidFill>
                                <a:schemeClr val="tx1"/>
                              </a:solidFill>
                              <a:effectLst/>
                            </a:rPr>
                            <a:t>1535.6818</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extLst>
                      <a:ext uri="{0D108BD9-81ED-4DB2-BD59-A6C34878D82A}">
                        <a16:rowId xmlns:a16="http://schemas.microsoft.com/office/drawing/2014/main" val="10939703"/>
                      </a:ext>
                    </a:extLst>
                  </a:tr>
                  <a:tr h="387825">
                    <a:tc>
                      <a:txBody>
                        <a:bodyPr/>
                        <a:lstStyle/>
                        <a:p>
                          <a:pPr algn="ctr">
                            <a:lnSpc>
                              <a:spcPct val="107000"/>
                            </a:lnSpc>
                            <a:spcAft>
                              <a:spcPts val="800"/>
                            </a:spcAft>
                          </a:pPr>
                          <a:r>
                            <a:rPr lang="es-CO" sz="2200" b="1" kern="100" cap="none" spc="0">
                              <a:solidFill>
                                <a:schemeClr val="tx1"/>
                              </a:solidFill>
                              <a:effectLst/>
                            </a:rPr>
                            <a:t>10</a:t>
                          </a:r>
                          <a:endParaRPr lang="es-CO" sz="22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dirty="0">
                              <a:solidFill>
                                <a:schemeClr val="tx1"/>
                              </a:solidFill>
                              <a:effectLst/>
                            </a:rPr>
                            <a:t>20 x 12</a:t>
                          </a:r>
                          <a:endParaRPr lang="es-CO" sz="22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a:solidFill>
                                <a:schemeClr val="tx1"/>
                              </a:solidFill>
                              <a:effectLst/>
                            </a:rPr>
                            <a:t>9.1413</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dirty="0">
                              <a:solidFill>
                                <a:schemeClr val="tx1"/>
                              </a:solidFill>
                              <a:effectLst/>
                            </a:rPr>
                            <a:t>1535.6818</a:t>
                          </a:r>
                          <a:endParaRPr lang="es-CO" sz="22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extLst>
                      <a:ext uri="{0D108BD9-81ED-4DB2-BD59-A6C34878D82A}">
                        <a16:rowId xmlns:a16="http://schemas.microsoft.com/office/drawing/2014/main" val="3067824731"/>
                      </a:ext>
                    </a:extLst>
                  </a:tr>
                </a:tbl>
              </a:graphicData>
            </a:graphic>
          </p:graphicFrame>
        </mc:Choice>
        <mc:Fallback xmlns="">
          <p:graphicFrame>
            <p:nvGraphicFramePr>
              <p:cNvPr id="4" name="Marcador de contenido 3">
                <a:extLst>
                  <a:ext uri="{FF2B5EF4-FFF2-40B4-BE49-F238E27FC236}">
                    <a16:creationId xmlns:a16="http://schemas.microsoft.com/office/drawing/2014/main" id="{6AE60AB1-9222-B4F1-0B9C-81F79919AEB5}"/>
                  </a:ext>
                </a:extLst>
              </p:cNvPr>
              <p:cNvGraphicFramePr>
                <a:graphicFrameLocks noGrp="1"/>
              </p:cNvGraphicFramePr>
              <p:nvPr>
                <p:ph idx="1"/>
                <p:extLst>
                  <p:ext uri="{D42A27DB-BD31-4B8C-83A1-F6EECF244321}">
                    <p14:modId xmlns:p14="http://schemas.microsoft.com/office/powerpoint/2010/main" val="53863341"/>
                  </p:ext>
                </p:extLst>
              </p:nvPr>
            </p:nvGraphicFramePr>
            <p:xfrm>
              <a:off x="1204227" y="905933"/>
              <a:ext cx="9815549" cy="5039732"/>
            </p:xfrm>
            <a:graphic>
              <a:graphicData uri="http://schemas.openxmlformats.org/drawingml/2006/table">
                <a:tbl>
                  <a:tblPr firstRow="1" firstCol="1" bandRow="1">
                    <a:tableStyleId>{9D7B26C5-4107-4FEC-AEDC-1716B250A1EF}</a:tableStyleId>
                  </a:tblPr>
                  <a:tblGrid>
                    <a:gridCol w="1930086">
                      <a:extLst>
                        <a:ext uri="{9D8B030D-6E8A-4147-A177-3AD203B41FA5}">
                          <a16:colId xmlns:a16="http://schemas.microsoft.com/office/drawing/2014/main" val="2827767063"/>
                        </a:ext>
                      </a:extLst>
                    </a:gridCol>
                    <a:gridCol w="3144169">
                      <a:extLst>
                        <a:ext uri="{9D8B030D-6E8A-4147-A177-3AD203B41FA5}">
                          <a16:colId xmlns:a16="http://schemas.microsoft.com/office/drawing/2014/main" val="37170809"/>
                        </a:ext>
                      </a:extLst>
                    </a:gridCol>
                    <a:gridCol w="2061845">
                      <a:extLst>
                        <a:ext uri="{9D8B030D-6E8A-4147-A177-3AD203B41FA5}">
                          <a16:colId xmlns:a16="http://schemas.microsoft.com/office/drawing/2014/main" val="585224278"/>
                        </a:ext>
                      </a:extLst>
                    </a:gridCol>
                    <a:gridCol w="2679449">
                      <a:extLst>
                        <a:ext uri="{9D8B030D-6E8A-4147-A177-3AD203B41FA5}">
                          <a16:colId xmlns:a16="http://schemas.microsoft.com/office/drawing/2014/main" val="2833123565"/>
                        </a:ext>
                      </a:extLst>
                    </a:gridCol>
                  </a:tblGrid>
                  <a:tr h="509229">
                    <a:tc gridSpan="4">
                      <a:txBody>
                        <a:bodyPr/>
                        <a:lstStyle/>
                        <a:p>
                          <a:pPr algn="ctr">
                            <a:lnSpc>
                              <a:spcPct val="107000"/>
                            </a:lnSpc>
                            <a:spcAft>
                              <a:spcPts val="800"/>
                            </a:spcAft>
                          </a:pPr>
                          <a:r>
                            <a:rPr lang="es-CO" sz="3000" b="1" kern="100" cap="none" spc="30" dirty="0">
                              <a:solidFill>
                                <a:schemeClr val="tx1"/>
                              </a:solidFill>
                              <a:effectLst/>
                              <a:latin typeface="+mj-lt"/>
                            </a:rPr>
                            <a:t>Magnitudes de los Eslabones del Mecanismo</a:t>
                          </a:r>
                          <a:endParaRPr lang="es-CO" sz="3000" b="1" kern="100" cap="none" spc="30" dirty="0">
                            <a:solidFill>
                              <a:schemeClr val="tx1"/>
                            </a:solidFill>
                            <a:effectLst/>
                            <a:latin typeface="+mj-lt"/>
                            <a:ea typeface="Calibri" panose="020F0502020204030204" pitchFamily="34" charset="0"/>
                            <a:cs typeface="Times New Roman" panose="02020603050405020304" pitchFamily="18" charset="0"/>
                          </a:endParaRPr>
                        </a:p>
                      </a:txBody>
                      <a:tcPr marL="0" marR="17472" marT="0" marB="0" anchor="ct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946196496"/>
                      </a:ext>
                    </a:extLst>
                  </a:tr>
                  <a:tr h="387825">
                    <a:tc>
                      <a:txBody>
                        <a:bodyPr/>
                        <a:lstStyle/>
                        <a:p>
                          <a:pPr algn="ctr">
                            <a:lnSpc>
                              <a:spcPct val="107000"/>
                            </a:lnSpc>
                            <a:spcAft>
                              <a:spcPts val="800"/>
                            </a:spcAft>
                          </a:pPr>
                          <a:r>
                            <a:rPr lang="es-CO" sz="2200" b="1" kern="100" cap="none" spc="0" dirty="0">
                              <a:solidFill>
                                <a:schemeClr val="tx1"/>
                              </a:solidFill>
                              <a:effectLst/>
                            </a:rPr>
                            <a:t>Eslabón</a:t>
                          </a:r>
                          <a:endParaRPr lang="es-CO" sz="22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dirty="0">
                              <a:solidFill>
                                <a:schemeClr val="tx1"/>
                              </a:solidFill>
                              <a:effectLst/>
                            </a:rPr>
                            <a:t>Longitud (mm)</a:t>
                          </a:r>
                          <a:endParaRPr lang="es-CO" sz="22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a:solidFill>
                                <a:schemeClr val="tx1"/>
                              </a:solidFill>
                              <a:effectLst/>
                            </a:rPr>
                            <a:t>Masa (g)</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endParaRPr lang="es-CO"/>
                        </a:p>
                      </a:txBody>
                      <a:tcPr marL="0" marR="131043" marT="0" marB="0" anchor="ctr">
                        <a:blipFill>
                          <a:blip r:embed="rId2"/>
                          <a:stretch>
                            <a:fillRect l="-266136" t="-155556" r="-227" b="-1117460"/>
                          </a:stretch>
                        </a:blipFill>
                      </a:tcPr>
                    </a:tc>
                    <a:extLst>
                      <a:ext uri="{0D108BD9-81ED-4DB2-BD59-A6C34878D82A}">
                        <a16:rowId xmlns:a16="http://schemas.microsoft.com/office/drawing/2014/main" val="74598903"/>
                      </a:ext>
                    </a:extLst>
                  </a:tr>
                  <a:tr h="387825">
                    <a:tc>
                      <a:txBody>
                        <a:bodyPr/>
                        <a:lstStyle/>
                        <a:p>
                          <a:pPr algn="ctr">
                            <a:lnSpc>
                              <a:spcPct val="107000"/>
                            </a:lnSpc>
                            <a:spcAft>
                              <a:spcPts val="800"/>
                            </a:spcAft>
                          </a:pPr>
                          <a:r>
                            <a:rPr lang="es-CO" sz="2200" b="1" kern="100" cap="none" spc="0">
                              <a:solidFill>
                                <a:schemeClr val="tx1"/>
                              </a:solidFill>
                              <a:effectLst/>
                            </a:rPr>
                            <a:t>1</a:t>
                          </a:r>
                          <a:endParaRPr lang="es-CO" sz="22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gridSpan="3">
                      <a:txBody>
                        <a:bodyPr/>
                        <a:lstStyle/>
                        <a:p>
                          <a:pPr algn="ctr">
                            <a:lnSpc>
                              <a:spcPct val="107000"/>
                            </a:lnSpc>
                            <a:spcAft>
                              <a:spcPts val="800"/>
                            </a:spcAft>
                          </a:pPr>
                          <a:r>
                            <a:rPr lang="es-CO" sz="2200" kern="100" cap="none" spc="0" dirty="0">
                              <a:solidFill>
                                <a:schemeClr val="tx1"/>
                              </a:solidFill>
                              <a:effectLst/>
                            </a:rPr>
                            <a:t>Bancada</a:t>
                          </a:r>
                          <a:endParaRPr lang="es-CO" sz="22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747348946"/>
                      </a:ext>
                    </a:extLst>
                  </a:tr>
                  <a:tr h="387825">
                    <a:tc>
                      <a:txBody>
                        <a:bodyPr/>
                        <a:lstStyle/>
                        <a:p>
                          <a:pPr algn="ctr">
                            <a:lnSpc>
                              <a:spcPct val="107000"/>
                            </a:lnSpc>
                            <a:spcAft>
                              <a:spcPts val="800"/>
                            </a:spcAft>
                          </a:pPr>
                          <a:r>
                            <a:rPr lang="es-CO" sz="2200" b="1" kern="100" cap="none" spc="0">
                              <a:solidFill>
                                <a:schemeClr val="tx1"/>
                              </a:solidFill>
                              <a:effectLst/>
                            </a:rPr>
                            <a:t>2</a:t>
                          </a:r>
                          <a:endParaRPr lang="es-CO" sz="22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dirty="0">
                              <a:solidFill>
                                <a:schemeClr val="tx1"/>
                              </a:solidFill>
                              <a:effectLst/>
                            </a:rPr>
                            <a:t>30</a:t>
                          </a:r>
                          <a:endParaRPr lang="es-CO" sz="22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a:solidFill>
                                <a:schemeClr val="tx1"/>
                              </a:solidFill>
                              <a:effectLst/>
                            </a:rPr>
                            <a:t>1.2216</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a:solidFill>
                                <a:schemeClr val="tx1"/>
                              </a:solidFill>
                              <a:effectLst/>
                            </a:rPr>
                            <a:t>89.0954</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extLst>
                      <a:ext uri="{0D108BD9-81ED-4DB2-BD59-A6C34878D82A}">
                        <a16:rowId xmlns:a16="http://schemas.microsoft.com/office/drawing/2014/main" val="1175441751"/>
                      </a:ext>
                    </a:extLst>
                  </a:tr>
                  <a:tr h="387825">
                    <a:tc>
                      <a:txBody>
                        <a:bodyPr/>
                        <a:lstStyle/>
                        <a:p>
                          <a:pPr algn="ctr">
                            <a:lnSpc>
                              <a:spcPct val="107000"/>
                            </a:lnSpc>
                            <a:spcAft>
                              <a:spcPts val="800"/>
                            </a:spcAft>
                          </a:pPr>
                          <a:r>
                            <a:rPr lang="es-CO" sz="2200" b="1" kern="100" cap="none" spc="0">
                              <a:solidFill>
                                <a:schemeClr val="tx1"/>
                              </a:solidFill>
                              <a:effectLst/>
                            </a:rPr>
                            <a:t>3</a:t>
                          </a:r>
                          <a:endParaRPr lang="es-CO" sz="22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dirty="0">
                              <a:solidFill>
                                <a:schemeClr val="tx1"/>
                              </a:solidFill>
                              <a:effectLst/>
                            </a:rPr>
                            <a:t>30</a:t>
                          </a:r>
                          <a:endParaRPr lang="es-CO" sz="22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dirty="0">
                              <a:solidFill>
                                <a:schemeClr val="tx1"/>
                              </a:solidFill>
                              <a:effectLst/>
                            </a:rPr>
                            <a:t>1.2216</a:t>
                          </a:r>
                          <a:endParaRPr lang="es-CO" sz="22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a:solidFill>
                                <a:schemeClr val="tx1"/>
                              </a:solidFill>
                              <a:effectLst/>
                            </a:rPr>
                            <a:t>89.0954</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extLst>
                      <a:ext uri="{0D108BD9-81ED-4DB2-BD59-A6C34878D82A}">
                        <a16:rowId xmlns:a16="http://schemas.microsoft.com/office/drawing/2014/main" val="166711911"/>
                      </a:ext>
                    </a:extLst>
                  </a:tr>
                  <a:tr h="520039">
                    <a:tc>
                      <a:txBody>
                        <a:bodyPr/>
                        <a:lstStyle/>
                        <a:p>
                          <a:pPr algn="ctr">
                            <a:lnSpc>
                              <a:spcPct val="107000"/>
                            </a:lnSpc>
                            <a:spcAft>
                              <a:spcPts val="800"/>
                            </a:spcAft>
                          </a:pPr>
                          <a:r>
                            <a:rPr lang="es-CO" sz="2200" b="1" kern="100" cap="none" spc="0" dirty="0">
                              <a:solidFill>
                                <a:schemeClr val="tx1"/>
                              </a:solidFill>
                              <a:effectLst/>
                            </a:rPr>
                            <a:t>4</a:t>
                          </a:r>
                          <a:endParaRPr lang="es-CO" sz="22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endParaRPr lang="es-CO"/>
                        </a:p>
                      </a:txBody>
                      <a:tcPr marL="0" marR="131043" marT="0" marB="0" anchor="ctr">
                        <a:blipFill>
                          <a:blip r:embed="rId2"/>
                          <a:stretch>
                            <a:fillRect l="-61434" t="-415294" r="-150969" b="-502353"/>
                          </a:stretch>
                        </a:blipFill>
                      </a:tcPr>
                    </a:tc>
                    <a:tc>
                      <a:txBody>
                        <a:bodyPr/>
                        <a:lstStyle/>
                        <a:p>
                          <a:pPr algn="ctr">
                            <a:lnSpc>
                              <a:spcPct val="107000"/>
                            </a:lnSpc>
                            <a:spcAft>
                              <a:spcPts val="800"/>
                            </a:spcAft>
                          </a:pPr>
                          <a:r>
                            <a:rPr lang="es-CO" sz="2200" kern="100" cap="none" spc="0" dirty="0">
                              <a:solidFill>
                                <a:schemeClr val="tx1"/>
                              </a:solidFill>
                              <a:effectLst/>
                            </a:rPr>
                            <a:t>0.8591</a:t>
                          </a:r>
                          <a:endParaRPr lang="es-CO" sz="22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a:solidFill>
                                <a:schemeClr val="tx1"/>
                              </a:solidFill>
                              <a:effectLst/>
                            </a:rPr>
                            <a:t>62.3255</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extLst>
                      <a:ext uri="{0D108BD9-81ED-4DB2-BD59-A6C34878D82A}">
                        <a16:rowId xmlns:a16="http://schemas.microsoft.com/office/drawing/2014/main" val="3312784288"/>
                      </a:ext>
                    </a:extLst>
                  </a:tr>
                  <a:tr h="387825">
                    <a:tc>
                      <a:txBody>
                        <a:bodyPr/>
                        <a:lstStyle/>
                        <a:p>
                          <a:pPr algn="ctr">
                            <a:lnSpc>
                              <a:spcPct val="107000"/>
                            </a:lnSpc>
                            <a:spcAft>
                              <a:spcPts val="800"/>
                            </a:spcAft>
                          </a:pPr>
                          <a:r>
                            <a:rPr lang="es-CO" sz="2200" b="1" kern="100" cap="none" spc="0">
                              <a:solidFill>
                                <a:schemeClr val="tx1"/>
                              </a:solidFill>
                              <a:effectLst/>
                            </a:rPr>
                            <a:t>5</a:t>
                          </a:r>
                          <a:endParaRPr lang="es-CO" sz="22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a:solidFill>
                                <a:schemeClr val="tx1"/>
                              </a:solidFill>
                              <a:effectLst/>
                            </a:rPr>
                            <a:t>23 x 20</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a:solidFill>
                                <a:schemeClr val="tx1"/>
                              </a:solidFill>
                              <a:effectLst/>
                            </a:rPr>
                            <a:t>8.1075</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a:solidFill>
                                <a:schemeClr val="tx1"/>
                              </a:solidFill>
                              <a:effectLst/>
                            </a:rPr>
                            <a:t>55.0160</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extLst>
                      <a:ext uri="{0D108BD9-81ED-4DB2-BD59-A6C34878D82A}">
                        <a16:rowId xmlns:a16="http://schemas.microsoft.com/office/drawing/2014/main" val="1468799229"/>
                      </a:ext>
                    </a:extLst>
                  </a:tr>
                  <a:tr h="520039">
                    <a:tc>
                      <a:txBody>
                        <a:bodyPr/>
                        <a:lstStyle/>
                        <a:p>
                          <a:pPr algn="ctr">
                            <a:lnSpc>
                              <a:spcPct val="107000"/>
                            </a:lnSpc>
                            <a:spcAft>
                              <a:spcPts val="800"/>
                            </a:spcAft>
                          </a:pPr>
                          <a:r>
                            <a:rPr lang="es-CO" sz="2200" b="1" kern="100" cap="none" spc="0">
                              <a:solidFill>
                                <a:schemeClr val="tx1"/>
                              </a:solidFill>
                              <a:effectLst/>
                            </a:rPr>
                            <a:t>6</a:t>
                          </a:r>
                          <a:endParaRPr lang="es-CO" sz="22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endParaRPr lang="es-CO"/>
                        </a:p>
                      </a:txBody>
                      <a:tcPr marL="0" marR="131043" marT="0" marB="0" anchor="ctr">
                        <a:blipFill>
                          <a:blip r:embed="rId2"/>
                          <a:stretch>
                            <a:fillRect l="-61434" t="-590588" r="-150969" b="-327059"/>
                          </a:stretch>
                        </a:blipFill>
                      </a:tcPr>
                    </a:tc>
                    <a:tc>
                      <a:txBody>
                        <a:bodyPr/>
                        <a:lstStyle/>
                        <a:p>
                          <a:pPr algn="ctr">
                            <a:lnSpc>
                              <a:spcPct val="107000"/>
                            </a:lnSpc>
                            <a:spcAft>
                              <a:spcPts val="800"/>
                            </a:spcAft>
                          </a:pPr>
                          <a:r>
                            <a:rPr lang="es-CO" sz="2200" kern="100" cap="none" spc="0">
                              <a:solidFill>
                                <a:schemeClr val="tx1"/>
                              </a:solidFill>
                              <a:effectLst/>
                            </a:rPr>
                            <a:t>0.8591</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a:solidFill>
                                <a:schemeClr val="tx1"/>
                              </a:solidFill>
                              <a:effectLst/>
                            </a:rPr>
                            <a:t>62.3255</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extLst>
                      <a:ext uri="{0D108BD9-81ED-4DB2-BD59-A6C34878D82A}">
                        <a16:rowId xmlns:a16="http://schemas.microsoft.com/office/drawing/2014/main" val="1123677602"/>
                      </a:ext>
                    </a:extLst>
                  </a:tr>
                  <a:tr h="387825">
                    <a:tc>
                      <a:txBody>
                        <a:bodyPr/>
                        <a:lstStyle/>
                        <a:p>
                          <a:pPr algn="ctr">
                            <a:lnSpc>
                              <a:spcPct val="107000"/>
                            </a:lnSpc>
                            <a:spcAft>
                              <a:spcPts val="800"/>
                            </a:spcAft>
                          </a:pPr>
                          <a:r>
                            <a:rPr lang="es-CO" sz="2200" b="1" kern="100" cap="none" spc="0">
                              <a:solidFill>
                                <a:schemeClr val="tx1"/>
                              </a:solidFill>
                              <a:effectLst/>
                            </a:rPr>
                            <a:t>7</a:t>
                          </a:r>
                          <a:endParaRPr lang="es-CO" sz="22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a:solidFill>
                                <a:schemeClr val="tx1"/>
                              </a:solidFill>
                              <a:effectLst/>
                            </a:rPr>
                            <a:t>30</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a:solidFill>
                                <a:schemeClr val="tx1"/>
                              </a:solidFill>
                              <a:effectLst/>
                            </a:rPr>
                            <a:t>0.9878</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a:solidFill>
                                <a:schemeClr val="tx1"/>
                              </a:solidFill>
                              <a:effectLst/>
                            </a:rPr>
                            <a:t>61.4218</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extLst>
                      <a:ext uri="{0D108BD9-81ED-4DB2-BD59-A6C34878D82A}">
                        <a16:rowId xmlns:a16="http://schemas.microsoft.com/office/drawing/2014/main" val="3224990260"/>
                      </a:ext>
                    </a:extLst>
                  </a:tr>
                  <a:tr h="387825">
                    <a:tc>
                      <a:txBody>
                        <a:bodyPr/>
                        <a:lstStyle/>
                        <a:p>
                          <a:pPr algn="ctr">
                            <a:lnSpc>
                              <a:spcPct val="107000"/>
                            </a:lnSpc>
                            <a:spcAft>
                              <a:spcPts val="800"/>
                            </a:spcAft>
                          </a:pPr>
                          <a:r>
                            <a:rPr lang="es-CO" sz="2200" b="1" kern="100" cap="none" spc="0">
                              <a:solidFill>
                                <a:schemeClr val="tx1"/>
                              </a:solidFill>
                              <a:effectLst/>
                            </a:rPr>
                            <a:t>8</a:t>
                          </a:r>
                          <a:endParaRPr lang="es-CO" sz="2200" b="1"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a:solidFill>
                                <a:schemeClr val="tx1"/>
                              </a:solidFill>
                              <a:effectLst/>
                            </a:rPr>
                            <a:t>30</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a:solidFill>
                                <a:schemeClr val="tx1"/>
                              </a:solidFill>
                              <a:effectLst/>
                            </a:rPr>
                            <a:t>0.9878</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a:solidFill>
                                <a:schemeClr val="tx1"/>
                              </a:solidFill>
                              <a:effectLst/>
                            </a:rPr>
                            <a:t>61.4218</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extLst>
                      <a:ext uri="{0D108BD9-81ED-4DB2-BD59-A6C34878D82A}">
                        <a16:rowId xmlns:a16="http://schemas.microsoft.com/office/drawing/2014/main" val="2923868700"/>
                      </a:ext>
                    </a:extLst>
                  </a:tr>
                  <a:tr h="387825">
                    <a:tc>
                      <a:txBody>
                        <a:bodyPr/>
                        <a:lstStyle/>
                        <a:p>
                          <a:pPr algn="ctr">
                            <a:lnSpc>
                              <a:spcPct val="107000"/>
                            </a:lnSpc>
                            <a:spcAft>
                              <a:spcPts val="800"/>
                            </a:spcAft>
                          </a:pPr>
                          <a:r>
                            <a:rPr lang="es-CO" sz="2200" b="1" kern="100" cap="none" spc="0">
                              <a:solidFill>
                                <a:schemeClr val="tx1"/>
                              </a:solidFill>
                              <a:effectLst/>
                            </a:rPr>
                            <a:t>9</a:t>
                          </a:r>
                          <a:endParaRPr lang="es-CO" sz="22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a:solidFill>
                                <a:schemeClr val="tx1"/>
                              </a:solidFill>
                              <a:effectLst/>
                            </a:rPr>
                            <a:t>20 x 12</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a:solidFill>
                                <a:schemeClr val="tx1"/>
                              </a:solidFill>
                              <a:effectLst/>
                            </a:rPr>
                            <a:t>9.1413</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tc>
                      <a:txBody>
                        <a:bodyPr/>
                        <a:lstStyle/>
                        <a:p>
                          <a:pPr algn="ctr">
                            <a:lnSpc>
                              <a:spcPct val="107000"/>
                            </a:lnSpc>
                            <a:spcAft>
                              <a:spcPts val="800"/>
                            </a:spcAft>
                          </a:pPr>
                          <a:r>
                            <a:rPr lang="es-CO" sz="2200" kern="100" cap="none" spc="0">
                              <a:solidFill>
                                <a:schemeClr val="tx1"/>
                              </a:solidFill>
                              <a:effectLst/>
                            </a:rPr>
                            <a:t>1535.6818</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7363" marR="131043" marT="0" marB="0" anchor="ctr"/>
                    </a:tc>
                    <a:extLst>
                      <a:ext uri="{0D108BD9-81ED-4DB2-BD59-A6C34878D82A}">
                        <a16:rowId xmlns:a16="http://schemas.microsoft.com/office/drawing/2014/main" val="10939703"/>
                      </a:ext>
                    </a:extLst>
                  </a:tr>
                  <a:tr h="387825">
                    <a:tc>
                      <a:txBody>
                        <a:bodyPr/>
                        <a:lstStyle/>
                        <a:p>
                          <a:pPr algn="ctr">
                            <a:lnSpc>
                              <a:spcPct val="107000"/>
                            </a:lnSpc>
                            <a:spcAft>
                              <a:spcPts val="800"/>
                            </a:spcAft>
                          </a:pPr>
                          <a:r>
                            <a:rPr lang="es-CO" sz="2200" b="1" kern="100" cap="none" spc="0">
                              <a:solidFill>
                                <a:schemeClr val="tx1"/>
                              </a:solidFill>
                              <a:effectLst/>
                            </a:rPr>
                            <a:t>10</a:t>
                          </a:r>
                          <a:endParaRPr lang="es-CO" sz="2200" b="1"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dirty="0">
                              <a:solidFill>
                                <a:schemeClr val="tx1"/>
                              </a:solidFill>
                              <a:effectLst/>
                            </a:rPr>
                            <a:t>20 x 12</a:t>
                          </a:r>
                          <a:endParaRPr lang="es-CO" sz="22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a:solidFill>
                                <a:schemeClr val="tx1"/>
                              </a:solidFill>
                              <a:effectLst/>
                            </a:rPr>
                            <a:t>9.1413</a:t>
                          </a:r>
                          <a:endParaRPr lang="es-CO" sz="22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tc>
                      <a:txBody>
                        <a:bodyPr/>
                        <a:lstStyle/>
                        <a:p>
                          <a:pPr algn="ctr">
                            <a:lnSpc>
                              <a:spcPct val="107000"/>
                            </a:lnSpc>
                            <a:spcAft>
                              <a:spcPts val="800"/>
                            </a:spcAft>
                          </a:pPr>
                          <a:r>
                            <a:rPr lang="es-CO" sz="2200" kern="100" cap="none" spc="0" dirty="0">
                              <a:solidFill>
                                <a:schemeClr val="tx1"/>
                              </a:solidFill>
                              <a:effectLst/>
                            </a:rPr>
                            <a:t>1535.6818</a:t>
                          </a:r>
                          <a:endParaRPr lang="es-CO" sz="22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131043" marT="0" marB="0" anchor="ctr"/>
                    </a:tc>
                    <a:extLst>
                      <a:ext uri="{0D108BD9-81ED-4DB2-BD59-A6C34878D82A}">
                        <a16:rowId xmlns:a16="http://schemas.microsoft.com/office/drawing/2014/main" val="3067824731"/>
                      </a:ext>
                    </a:extLst>
                  </a:tr>
                </a:tbl>
              </a:graphicData>
            </a:graphic>
          </p:graphicFrame>
        </mc:Fallback>
      </mc:AlternateContent>
    </p:spTree>
    <p:extLst>
      <p:ext uri="{BB962C8B-B14F-4D97-AF65-F5344CB8AC3E}">
        <p14:creationId xmlns:p14="http://schemas.microsoft.com/office/powerpoint/2010/main" val="594715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CD287AF-0292-D869-9608-6A8034DB2327}"/>
              </a:ext>
            </a:extLst>
          </p:cNvPr>
          <p:cNvSpPr>
            <a:spLocks noGrp="1"/>
          </p:cNvSpPr>
          <p:nvPr>
            <p:ph type="title"/>
          </p:nvPr>
        </p:nvSpPr>
        <p:spPr>
          <a:xfrm>
            <a:off x="878911" y="643468"/>
            <a:ext cx="3177847" cy="1674180"/>
          </a:xfrm>
        </p:spPr>
        <p:txBody>
          <a:bodyPr>
            <a:normAutofit/>
          </a:bodyPr>
          <a:lstStyle/>
          <a:p>
            <a:r>
              <a:rPr lang="es-CO" sz="4000" dirty="0"/>
              <a:t>Condiciones de Simulación</a:t>
            </a:r>
          </a:p>
        </p:txBody>
      </p:sp>
      <p:cxnSp>
        <p:nvCxnSpPr>
          <p:cNvPr id="11" name="Straight Connector 10">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DA300B94-DB66-7778-5F3C-552E43207476}"/>
              </a:ext>
            </a:extLst>
          </p:cNvPr>
          <p:cNvSpPr>
            <a:spLocks noGrp="1"/>
          </p:cNvSpPr>
          <p:nvPr>
            <p:ph idx="1"/>
          </p:nvPr>
        </p:nvSpPr>
        <p:spPr>
          <a:xfrm>
            <a:off x="858064" y="2639379"/>
            <a:ext cx="3656786" cy="3229715"/>
          </a:xfrm>
        </p:spPr>
        <p:txBody>
          <a:bodyPr>
            <a:normAutofit fontScale="92500" lnSpcReduction="10000"/>
          </a:bodyPr>
          <a:lstStyle/>
          <a:p>
            <a:pPr marL="0" indent="0">
              <a:lnSpc>
                <a:spcPct val="90000"/>
              </a:lnSpc>
              <a:buNone/>
            </a:pPr>
            <a:r>
              <a:rPr lang="es-CO" dirty="0"/>
              <a:t>Gravedad en dirección paralela al plano del mecanismo</a:t>
            </a:r>
          </a:p>
          <a:p>
            <a:pPr marL="0" indent="0">
              <a:lnSpc>
                <a:spcPct val="90000"/>
              </a:lnSpc>
              <a:buNone/>
            </a:pPr>
            <a:r>
              <a:rPr lang="es-CO" dirty="0"/>
              <a:t>Carga de 100 gramos distribuida en las dos mordazas</a:t>
            </a:r>
          </a:p>
          <a:p>
            <a:pPr marL="0" indent="0">
              <a:lnSpc>
                <a:spcPct val="90000"/>
              </a:lnSpc>
              <a:buNone/>
            </a:pPr>
            <a:r>
              <a:rPr lang="es-CO" dirty="0"/>
              <a:t>Se ignora la fricción en todas las juntas</a:t>
            </a:r>
          </a:p>
          <a:p>
            <a:pPr marL="0" indent="0">
              <a:lnSpc>
                <a:spcPct val="90000"/>
              </a:lnSpc>
              <a:buNone/>
            </a:pPr>
            <a:r>
              <a:rPr lang="es-CO" dirty="0"/>
              <a:t>Pick and Place de piezas de geometría flexible que ejercen carga en el mecanismo durante todo el movimiento de apertura y cierre</a:t>
            </a:r>
          </a:p>
        </p:txBody>
      </p:sp>
      <p:pic>
        <p:nvPicPr>
          <p:cNvPr id="4" name="Imagen 3" descr="Gráfico, Gráfico de líneas&#10;&#10;Descripción generada automáticamente">
            <a:extLst>
              <a:ext uri="{FF2B5EF4-FFF2-40B4-BE49-F238E27FC236}">
                <a16:creationId xmlns:a16="http://schemas.microsoft.com/office/drawing/2014/main" id="{3257033D-9DE3-485B-83BB-F7A34024C52C}"/>
              </a:ext>
            </a:extLst>
          </p:cNvPr>
          <p:cNvPicPr>
            <a:picLocks noChangeAspect="1"/>
          </p:cNvPicPr>
          <p:nvPr/>
        </p:nvPicPr>
        <p:blipFill>
          <a:blip r:embed="rId2"/>
          <a:stretch>
            <a:fillRect/>
          </a:stretch>
        </p:blipFill>
        <p:spPr>
          <a:xfrm>
            <a:off x="5192815" y="1168159"/>
            <a:ext cx="6399991" cy="2414687"/>
          </a:xfrm>
          <a:prstGeom prst="rect">
            <a:avLst/>
          </a:prstGeom>
          <a:ln>
            <a:solidFill>
              <a:schemeClr val="tx1"/>
            </a:solidFill>
          </a:ln>
        </p:spPr>
      </p:pic>
      <p:sp>
        <p:nvSpPr>
          <p:cNvPr id="13" name="Rectangle 12">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9C97CF9A-3E48-BD62-3FA2-B09B9B2F39F9}"/>
                  </a:ext>
                </a:extLst>
              </p:cNvPr>
              <p:cNvSpPr txBox="1"/>
              <p:nvPr/>
            </p:nvSpPr>
            <p:spPr>
              <a:xfrm>
                <a:off x="4861112" y="4559601"/>
                <a:ext cx="6535554" cy="1053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s-CO" sz="2800" i="1" smtClean="0">
                              <a:solidFill>
                                <a:srgbClr val="836967"/>
                              </a:solidFill>
                              <a:latin typeface="Cambria Math" panose="02040503050406030204" pitchFamily="18" charset="0"/>
                            </a:rPr>
                          </m:ctrlPr>
                        </m:sSubSupPr>
                        <m:e>
                          <m:r>
                            <a:rPr lang="es-CO" sz="2800" i="1">
                              <a:latin typeface="Cambria Math" panose="02040503050406030204" pitchFamily="18" charset="0"/>
                            </a:rPr>
                            <m:t>𝑅</m:t>
                          </m:r>
                        </m:e>
                        <m:sub>
                          <m:r>
                            <a:rPr lang="es-CO" sz="2800" i="1">
                              <a:latin typeface="Cambria Math" panose="02040503050406030204" pitchFamily="18" charset="0"/>
                            </a:rPr>
                            <m:t>𝑦</m:t>
                          </m:r>
                        </m:sub>
                        <m:sup>
                          <m:r>
                            <a:rPr lang="es-CO" sz="2800" i="0">
                              <a:latin typeface="Cambria Math" panose="02040503050406030204" pitchFamily="18" charset="0"/>
                            </a:rPr>
                            <m:t>5</m:t>
                          </m:r>
                        </m:sup>
                      </m:sSubSup>
                      <m:d>
                        <m:dPr>
                          <m:ctrlPr>
                            <a:rPr lang="es-CO" sz="2800" i="1">
                              <a:solidFill>
                                <a:srgbClr val="836967"/>
                              </a:solidFill>
                              <a:latin typeface="Cambria Math" panose="02040503050406030204" pitchFamily="18" charset="0"/>
                            </a:rPr>
                          </m:ctrlPr>
                        </m:dPr>
                        <m:e>
                          <m:r>
                            <a:rPr lang="es-CO" sz="2800" i="1">
                              <a:latin typeface="Cambria Math" panose="02040503050406030204" pitchFamily="18" charset="0"/>
                            </a:rPr>
                            <m:t>𝑡</m:t>
                          </m:r>
                        </m:e>
                      </m:d>
                      <m:r>
                        <a:rPr lang="es-CO" sz="2800" i="0">
                          <a:latin typeface="Cambria Math" panose="02040503050406030204" pitchFamily="18" charset="0"/>
                        </a:rPr>
                        <m:t>+</m:t>
                      </m:r>
                      <m:sSubSup>
                        <m:sSubSupPr>
                          <m:ctrlPr>
                            <a:rPr lang="es-CO" sz="2800" i="1">
                              <a:solidFill>
                                <a:srgbClr val="836967"/>
                              </a:solidFill>
                              <a:latin typeface="Cambria Math" panose="02040503050406030204" pitchFamily="18" charset="0"/>
                            </a:rPr>
                          </m:ctrlPr>
                        </m:sSubSupPr>
                        <m:e>
                          <m:r>
                            <a:rPr lang="es-CO" sz="2800" i="1">
                              <a:latin typeface="Cambria Math" panose="02040503050406030204" pitchFamily="18" charset="0"/>
                            </a:rPr>
                            <m:t>𝑦</m:t>
                          </m:r>
                        </m:e>
                        <m:sub>
                          <m:r>
                            <a:rPr lang="es-CO" sz="2800" i="1">
                              <a:latin typeface="Cambria Math" panose="02040503050406030204" pitchFamily="18" charset="0"/>
                            </a:rPr>
                            <m:t>𝑃</m:t>
                          </m:r>
                          <m:r>
                            <a:rPr lang="es-CO" sz="2800" i="0">
                              <a:latin typeface="Cambria Math" panose="02040503050406030204" pitchFamily="18" charset="0"/>
                            </a:rPr>
                            <m:t>1</m:t>
                          </m:r>
                        </m:sub>
                        <m:sup>
                          <m:r>
                            <a:rPr lang="es-CO" sz="2800" i="0">
                              <a:latin typeface="Cambria Math" panose="02040503050406030204" pitchFamily="18" charset="0"/>
                            </a:rPr>
                            <m:t>5</m:t>
                          </m:r>
                        </m:sup>
                      </m:sSubSup>
                      <m:r>
                        <a:rPr lang="es-CO" sz="2800" i="0">
                          <a:latin typeface="Cambria Math" panose="02040503050406030204" pitchFamily="18" charset="0"/>
                        </a:rPr>
                        <m:t>= </m:t>
                      </m:r>
                      <m:d>
                        <m:dPr>
                          <m:begChr m:val="{"/>
                          <m:endChr m:val=""/>
                          <m:ctrlPr>
                            <a:rPr lang="es-CO" sz="2800" i="1">
                              <a:solidFill>
                                <a:srgbClr val="836967"/>
                              </a:solidFill>
                              <a:latin typeface="Cambria Math" panose="02040503050406030204" pitchFamily="18" charset="0"/>
                            </a:rPr>
                          </m:ctrlPr>
                        </m:dPr>
                        <m:e>
                          <m:m>
                            <m:mPr>
                              <m:plcHide m:val="on"/>
                              <m:mcs>
                                <m:mc>
                                  <m:mcPr>
                                    <m:count m:val="1"/>
                                    <m:mcJc m:val="center"/>
                                  </m:mcPr>
                                </m:mc>
                              </m:mcs>
                              <m:ctrlPr>
                                <a:rPr lang="es-CO" sz="2800" i="1">
                                  <a:solidFill>
                                    <a:srgbClr val="836967"/>
                                  </a:solidFill>
                                  <a:latin typeface="Cambria Math" panose="02040503050406030204" pitchFamily="18" charset="0"/>
                                </a:rPr>
                              </m:ctrlPr>
                            </m:mPr>
                            <m:mr>
                              <m:e>
                                <m:r>
                                  <a:rPr lang="es-CO" sz="2800" i="0">
                                    <a:latin typeface="Cambria Math" panose="02040503050406030204" pitchFamily="18" charset="0"/>
                                  </a:rPr>
                                  <m:t>−40</m:t>
                                </m:r>
                                <m:r>
                                  <a:rPr lang="es-CO" sz="2800" i="1">
                                    <a:latin typeface="Cambria Math" panose="02040503050406030204" pitchFamily="18" charset="0"/>
                                  </a:rPr>
                                  <m:t>𝑡</m:t>
                                </m:r>
                                <m:r>
                                  <a:rPr lang="es-CO" sz="2800" i="0">
                                    <a:latin typeface="Cambria Math" panose="02040503050406030204" pitchFamily="18" charset="0"/>
                                  </a:rPr>
                                  <m:t> </m:t>
                                </m:r>
                                <m:r>
                                  <a:rPr lang="es-CO" sz="2800" i="1">
                                    <a:latin typeface="Cambria Math" panose="02040503050406030204" pitchFamily="18" charset="0"/>
                                  </a:rPr>
                                  <m:t>𝑠𝑖</m:t>
                                </m:r>
                                <m:r>
                                  <a:rPr lang="es-CO" sz="2800" i="0">
                                    <a:latin typeface="Cambria Math" panose="02040503050406030204" pitchFamily="18" charset="0"/>
                                  </a:rPr>
                                  <m:t> </m:t>
                                </m:r>
                                <m:r>
                                  <a:rPr lang="es-CO" sz="2800" i="1">
                                    <a:latin typeface="Cambria Math" panose="02040503050406030204" pitchFamily="18" charset="0"/>
                                  </a:rPr>
                                  <m:t>𝑡</m:t>
                                </m:r>
                                <m:r>
                                  <a:rPr lang="es-CO" sz="2800" i="0">
                                    <a:latin typeface="Cambria Math" panose="02040503050406030204" pitchFamily="18" charset="0"/>
                                  </a:rPr>
                                  <m:t>≤ 0.5</m:t>
                                </m:r>
                                <m:r>
                                  <a:rPr lang="es-CO" sz="2800" i="1">
                                    <a:latin typeface="Cambria Math" panose="02040503050406030204" pitchFamily="18" charset="0"/>
                                  </a:rPr>
                                  <m:t>𝑠</m:t>
                                </m:r>
                              </m:e>
                            </m:mr>
                            <m:mr>
                              <m:e>
                                <m:r>
                                  <a:rPr lang="es-CO" sz="2800" i="0">
                                    <a:latin typeface="Cambria Math" panose="02040503050406030204" pitchFamily="18" charset="0"/>
                                  </a:rPr>
                                  <m:t>40</m:t>
                                </m:r>
                                <m:r>
                                  <a:rPr lang="es-CO" sz="2800" i="1">
                                    <a:latin typeface="Cambria Math" panose="02040503050406030204" pitchFamily="18" charset="0"/>
                                  </a:rPr>
                                  <m:t>𝑡</m:t>
                                </m:r>
                                <m:r>
                                  <a:rPr lang="es-CO" sz="2800" i="0">
                                    <a:latin typeface="Cambria Math" panose="02040503050406030204" pitchFamily="18" charset="0"/>
                                  </a:rPr>
                                  <m:t>−40 </m:t>
                                </m:r>
                                <m:r>
                                  <a:rPr lang="es-CO" sz="2800" i="1">
                                    <a:latin typeface="Cambria Math" panose="02040503050406030204" pitchFamily="18" charset="0"/>
                                  </a:rPr>
                                  <m:t>𝑠𝑖</m:t>
                                </m:r>
                                <m:r>
                                  <a:rPr lang="es-CO" sz="2800" i="0">
                                    <a:latin typeface="Cambria Math" panose="02040503050406030204" pitchFamily="18" charset="0"/>
                                  </a:rPr>
                                  <m:t> </m:t>
                                </m:r>
                                <m:r>
                                  <a:rPr lang="es-CO" sz="2800" i="1">
                                    <a:latin typeface="Cambria Math" panose="02040503050406030204" pitchFamily="18" charset="0"/>
                                  </a:rPr>
                                  <m:t>𝑡</m:t>
                                </m:r>
                                <m:r>
                                  <a:rPr lang="es-CO" sz="2800" i="0">
                                    <a:latin typeface="Cambria Math" panose="02040503050406030204" pitchFamily="18" charset="0"/>
                                  </a:rPr>
                                  <m:t>&gt;0.5</m:t>
                                </m:r>
                                <m:r>
                                  <a:rPr lang="es-CO" sz="2800" i="1">
                                    <a:latin typeface="Cambria Math" panose="02040503050406030204" pitchFamily="18" charset="0"/>
                                  </a:rPr>
                                  <m:t>𝑠</m:t>
                                </m:r>
                              </m:e>
                            </m:mr>
                          </m:m>
                        </m:e>
                      </m:d>
                    </m:oMath>
                  </m:oMathPara>
                </a14:m>
                <a:endParaRPr lang="es-CO" sz="2800" dirty="0"/>
              </a:p>
            </p:txBody>
          </p:sp>
        </mc:Choice>
        <mc:Fallback xmlns="">
          <p:sp>
            <p:nvSpPr>
              <p:cNvPr id="6" name="CuadroTexto 5">
                <a:extLst>
                  <a:ext uri="{FF2B5EF4-FFF2-40B4-BE49-F238E27FC236}">
                    <a16:creationId xmlns:a16="http://schemas.microsoft.com/office/drawing/2014/main" id="{9C97CF9A-3E48-BD62-3FA2-B09B9B2F39F9}"/>
                  </a:ext>
                </a:extLst>
              </p:cNvPr>
              <p:cNvSpPr txBox="1">
                <a:spLocks noRot="1" noChangeAspect="1" noMove="1" noResize="1" noEditPoints="1" noAdjustHandles="1" noChangeArrowheads="1" noChangeShapeType="1" noTextEdit="1"/>
              </p:cNvSpPr>
              <p:nvPr/>
            </p:nvSpPr>
            <p:spPr>
              <a:xfrm>
                <a:off x="4861112" y="4559601"/>
                <a:ext cx="6535554" cy="1053494"/>
              </a:xfrm>
              <a:prstGeom prst="rect">
                <a:avLst/>
              </a:prstGeom>
              <a:blipFill>
                <a:blip r:embed="rId3"/>
                <a:stretch>
                  <a:fillRect/>
                </a:stretch>
              </a:blipFill>
            </p:spPr>
            <p:txBody>
              <a:bodyPr/>
              <a:lstStyle/>
              <a:p>
                <a:r>
                  <a:rPr lang="es-CO">
                    <a:noFill/>
                  </a:rPr>
                  <a:t> </a:t>
                </a:r>
              </a:p>
            </p:txBody>
          </p:sp>
        </mc:Fallback>
      </mc:AlternateContent>
      <p:sp>
        <p:nvSpPr>
          <p:cNvPr id="8" name="Título 1">
            <a:extLst>
              <a:ext uri="{FF2B5EF4-FFF2-40B4-BE49-F238E27FC236}">
                <a16:creationId xmlns:a16="http://schemas.microsoft.com/office/drawing/2014/main" id="{A6C41E69-9827-50FA-9AF4-4C225FE07F91}"/>
              </a:ext>
            </a:extLst>
          </p:cNvPr>
          <p:cNvSpPr txBox="1">
            <a:spLocks/>
          </p:cNvSpPr>
          <p:nvPr/>
        </p:nvSpPr>
        <p:spPr>
          <a:xfrm>
            <a:off x="5192815" y="3815224"/>
            <a:ext cx="6005487" cy="598655"/>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s-CO" sz="4000" dirty="0"/>
              <a:t>Ecuación de Gobierno cinemático (Posición)</a:t>
            </a:r>
          </a:p>
        </p:txBody>
      </p:sp>
    </p:spTree>
    <p:extLst>
      <p:ext uri="{BB962C8B-B14F-4D97-AF65-F5344CB8AC3E}">
        <p14:creationId xmlns:p14="http://schemas.microsoft.com/office/powerpoint/2010/main" val="4181555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2520AF-76FC-D632-7541-59CEE591BAE7}"/>
              </a:ext>
            </a:extLst>
          </p:cNvPr>
          <p:cNvSpPr>
            <a:spLocks noGrp="1"/>
          </p:cNvSpPr>
          <p:nvPr>
            <p:ph type="title"/>
          </p:nvPr>
        </p:nvSpPr>
        <p:spPr/>
        <p:txBody>
          <a:bodyPr/>
          <a:lstStyle/>
          <a:p>
            <a:r>
              <a:rPr lang="es-CO" dirty="0"/>
              <a:t>Simulación en Inventor</a:t>
            </a:r>
          </a:p>
        </p:txBody>
      </p:sp>
      <p:pic>
        <p:nvPicPr>
          <p:cNvPr id="4" name="t8">
            <a:hlinkClick r:id="" action="ppaction://media"/>
            <a:extLst>
              <a:ext uri="{FF2B5EF4-FFF2-40B4-BE49-F238E27FC236}">
                <a16:creationId xmlns:a16="http://schemas.microsoft.com/office/drawing/2014/main" id="{ED1473F2-BF2F-8241-B4CE-80B77B54105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794259" y="-1162914"/>
            <a:ext cx="4513245" cy="8020913"/>
          </a:xfrm>
        </p:spPr>
      </p:pic>
      <p:sp>
        <p:nvSpPr>
          <p:cNvPr id="5" name="Título 1">
            <a:extLst>
              <a:ext uri="{FF2B5EF4-FFF2-40B4-BE49-F238E27FC236}">
                <a16:creationId xmlns:a16="http://schemas.microsoft.com/office/drawing/2014/main" id="{64AF68E0-9FEC-78AE-8AB2-80E3E569A90E}"/>
              </a:ext>
            </a:extLst>
          </p:cNvPr>
          <p:cNvSpPr txBox="1">
            <a:spLocks/>
          </p:cNvSpPr>
          <p:nvPr/>
        </p:nvSpPr>
        <p:spPr>
          <a:xfrm>
            <a:off x="1066800" y="2141872"/>
            <a:ext cx="63627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pPr marL="685800" indent="-685800">
              <a:buFont typeface="Arial" panose="020B0604020202020204" pitchFamily="34" charset="0"/>
              <a:buChar char="•"/>
            </a:pPr>
            <a:r>
              <a:rPr lang="es-CO" sz="4000" dirty="0">
                <a:latin typeface="+mn-lt"/>
              </a:rPr>
              <a:t>1 segundo</a:t>
            </a:r>
          </a:p>
          <a:p>
            <a:pPr marL="685800" indent="-685800">
              <a:buFont typeface="Arial" panose="020B0604020202020204" pitchFamily="34" charset="0"/>
              <a:buChar char="•"/>
            </a:pPr>
            <a:r>
              <a:rPr lang="es-CO" sz="4000" dirty="0">
                <a:latin typeface="+mn-lt"/>
              </a:rPr>
              <a:t>100 pasos</a:t>
            </a:r>
          </a:p>
        </p:txBody>
      </p:sp>
    </p:spTree>
    <p:extLst>
      <p:ext uri="{BB962C8B-B14F-4D97-AF65-F5344CB8AC3E}">
        <p14:creationId xmlns:p14="http://schemas.microsoft.com/office/powerpoint/2010/main" val="7770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B9AE0C9-19A0-B78F-6681-634942EDA1BF}"/>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a:solidFill>
                  <a:schemeClr val="tx1">
                    <a:lumMod val="85000"/>
                    <a:lumOff val="15000"/>
                  </a:schemeClr>
                </a:solidFill>
              </a:rPr>
              <a:t>Fuerza en la junta prismática (Newtons)</a:t>
            </a:r>
          </a:p>
        </p:txBody>
      </p:sp>
      <p:pic>
        <p:nvPicPr>
          <p:cNvPr id="4" name="Marcador de contenido 3" descr="Gráfico, Gráfico de líneas&#10;&#10;Descripción generada automáticamente">
            <a:extLst>
              <a:ext uri="{FF2B5EF4-FFF2-40B4-BE49-F238E27FC236}">
                <a16:creationId xmlns:a16="http://schemas.microsoft.com/office/drawing/2014/main" id="{9B8BF014-0E6C-F21B-6538-BD9DC61094BC}"/>
              </a:ext>
            </a:extLst>
          </p:cNvPr>
          <p:cNvPicPr>
            <a:picLocks noGrp="1" noChangeAspect="1"/>
          </p:cNvPicPr>
          <p:nvPr>
            <p:ph idx="1"/>
          </p:nvPr>
        </p:nvPicPr>
        <p:blipFill>
          <a:blip r:embed="rId2"/>
          <a:stretch>
            <a:fillRect/>
          </a:stretch>
        </p:blipFill>
        <p:spPr>
          <a:xfrm>
            <a:off x="633999" y="1395314"/>
            <a:ext cx="6912217" cy="3543690"/>
          </a:xfrm>
          <a:prstGeom prst="rect">
            <a:avLst/>
          </a:prstGeom>
          <a:ln>
            <a:solidFill>
              <a:schemeClr val="tx1"/>
            </a:solidFill>
          </a:ln>
        </p:spPr>
      </p:pic>
      <p:cxnSp>
        <p:nvCxnSpPr>
          <p:cNvPr id="15" name="Straight Connector 1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O"/>
          </a:p>
        </p:txBody>
      </p:sp>
    </p:spTree>
    <p:extLst>
      <p:ext uri="{BB962C8B-B14F-4D97-AF65-F5344CB8AC3E}">
        <p14:creationId xmlns:p14="http://schemas.microsoft.com/office/powerpoint/2010/main" val="812698596"/>
      </p:ext>
    </p:extLst>
  </p:cSld>
  <p:clrMapOvr>
    <a:masterClrMapping/>
  </p:clrMapOvr>
</p:sld>
</file>

<file path=ppt/theme/theme1.xml><?xml version="1.0" encoding="utf-8"?>
<a:theme xmlns:a="http://schemas.openxmlformats.org/drawingml/2006/main" name="RetrospectVTI">
  <a:themeElements>
    <a:clrScheme name="AnalogousFromLightSeedLeftStep">
      <a:dk1>
        <a:srgbClr val="000000"/>
      </a:dk1>
      <a:lt1>
        <a:srgbClr val="FFFFFF"/>
      </a:lt1>
      <a:dk2>
        <a:srgbClr val="242A41"/>
      </a:dk2>
      <a:lt2>
        <a:srgbClr val="E8E7E2"/>
      </a:lt2>
      <a:accent1>
        <a:srgbClr val="96A0C6"/>
      </a:accent1>
      <a:accent2>
        <a:srgbClr val="7FA4BA"/>
      </a:accent2>
      <a:accent3>
        <a:srgbClr val="82ACAA"/>
      </a:accent3>
      <a:accent4>
        <a:srgbClr val="77AE94"/>
      </a:accent4>
      <a:accent5>
        <a:srgbClr val="83AF89"/>
      </a:accent5>
      <a:accent6>
        <a:srgbClr val="88AF77"/>
      </a:accent6>
      <a:hlink>
        <a:srgbClr val="8E8256"/>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594</Words>
  <Application>Microsoft Office PowerPoint</Application>
  <PresentationFormat>Panorámica</PresentationFormat>
  <Paragraphs>105</Paragraphs>
  <Slides>34</Slides>
  <Notes>1</Notes>
  <HiddenSlides>0</HiddenSlides>
  <MMClips>3</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34</vt:i4>
      </vt:variant>
    </vt:vector>
  </HeadingPairs>
  <TitlesOfParts>
    <vt:vector size="40" baseType="lpstr">
      <vt:lpstr>Arial</vt:lpstr>
      <vt:lpstr>Calibri</vt:lpstr>
      <vt:lpstr>Calibri Light</vt:lpstr>
      <vt:lpstr>Cambria Math</vt:lpstr>
      <vt:lpstr>Times New Roman</vt:lpstr>
      <vt:lpstr>RetrospectVTI</vt:lpstr>
      <vt:lpstr>Simulación de Mecanismo de Gripper</vt:lpstr>
      <vt:lpstr>Presentación de PowerPoint</vt:lpstr>
      <vt:lpstr>Diagrama Cinemático</vt:lpstr>
      <vt:lpstr>Dimensiones</vt:lpstr>
      <vt:lpstr>Diseño CAD</vt:lpstr>
      <vt:lpstr>Presentación de PowerPoint</vt:lpstr>
      <vt:lpstr>Condiciones de Simulación</vt:lpstr>
      <vt:lpstr>Simulación en Inventor</vt:lpstr>
      <vt:lpstr>Fuerza en la junta prismática (Newtons)</vt:lpstr>
      <vt:lpstr>Fuerza en las Juntas R1 y R2 (Newtons)</vt:lpstr>
      <vt:lpstr>Fuerza en las Juntas R3 y R4 (Newtons)</vt:lpstr>
      <vt:lpstr>Fuerza en las Juntas R5 y R6 (Newtons)</vt:lpstr>
      <vt:lpstr>Fuerza en las Juntas R7 y R8 (Newtons)</vt:lpstr>
      <vt:lpstr>Fuerza en las Juntas R9 y R10 (Newtons)</vt:lpstr>
      <vt:lpstr>Fuerza en las Juntas R11 y R12 (Newtons)</vt:lpstr>
      <vt:lpstr>Simulación Computacional de la Cinemática </vt:lpstr>
      <vt:lpstr>Parámetros</vt:lpstr>
      <vt:lpstr>Ecuación para junta Rotacional</vt:lpstr>
      <vt:lpstr>Ecuación para junta Prismática</vt:lpstr>
      <vt:lpstr>Vector C</vt:lpstr>
      <vt:lpstr>Presentación de PowerPoint</vt:lpstr>
      <vt:lpstr>Puntos de análisis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Conclusiones</vt:lpstr>
      <vt:lpstr>Disponibilidad de Código</vt:lpstr>
      <vt:lpstr>Referencias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Simulación de Mecanismo de Gripper</dc:title>
  <dc:creator>Camilo Andres Vera Ruiz</dc:creator>
  <cp:lastModifiedBy>Camilo Andres Vera Ruiz</cp:lastModifiedBy>
  <cp:revision>21</cp:revision>
  <dcterms:created xsi:type="dcterms:W3CDTF">2023-11-30T05:58:13Z</dcterms:created>
  <dcterms:modified xsi:type="dcterms:W3CDTF">2023-11-30T19:26:28Z</dcterms:modified>
</cp:coreProperties>
</file>